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2" r:id="rId1"/>
  </p:sldMasterIdLst>
  <p:notesMasterIdLst>
    <p:notesMasterId r:id="rId36"/>
  </p:notesMasterIdLst>
  <p:handoutMasterIdLst>
    <p:handoutMasterId r:id="rId37"/>
  </p:handoutMasterIdLst>
  <p:sldIdLst>
    <p:sldId id="256" r:id="rId2"/>
    <p:sldId id="341" r:id="rId3"/>
    <p:sldId id="343" r:id="rId4"/>
    <p:sldId id="299" r:id="rId5"/>
    <p:sldId id="369" r:id="rId6"/>
    <p:sldId id="362" r:id="rId7"/>
    <p:sldId id="357" r:id="rId8"/>
    <p:sldId id="287" r:id="rId9"/>
    <p:sldId id="368" r:id="rId10"/>
    <p:sldId id="288" r:id="rId11"/>
    <p:sldId id="317" r:id="rId12"/>
    <p:sldId id="318" r:id="rId13"/>
    <p:sldId id="332" r:id="rId14"/>
    <p:sldId id="331" r:id="rId15"/>
    <p:sldId id="380" r:id="rId16"/>
    <p:sldId id="383" r:id="rId17"/>
    <p:sldId id="382" r:id="rId18"/>
    <p:sldId id="370" r:id="rId19"/>
    <p:sldId id="371" r:id="rId20"/>
    <p:sldId id="365" r:id="rId21"/>
    <p:sldId id="381" r:id="rId22"/>
    <p:sldId id="372" r:id="rId23"/>
    <p:sldId id="373" r:id="rId24"/>
    <p:sldId id="374" r:id="rId25"/>
    <p:sldId id="375" r:id="rId26"/>
    <p:sldId id="376" r:id="rId27"/>
    <p:sldId id="377" r:id="rId28"/>
    <p:sldId id="378" r:id="rId29"/>
    <p:sldId id="366" r:id="rId30"/>
    <p:sldId id="326" r:id="rId31"/>
    <p:sldId id="353" r:id="rId32"/>
    <p:sldId id="379" r:id="rId33"/>
    <p:sldId id="361" r:id="rId34"/>
    <p:sldId id="367" r:id="rId35"/>
  </p:sldIdLst>
  <p:sldSz cx="13004800" cy="9753600"/>
  <p:notesSz cx="6954838" cy="9240838"/>
  <p:defaultTextStyle>
    <a:lvl1pPr algn="ctr" defTabSz="584200">
      <a:defRPr sz="3000">
        <a:solidFill>
          <a:srgbClr val="324863"/>
        </a:solidFill>
        <a:latin typeface="Palatino"/>
        <a:ea typeface="Palatino"/>
        <a:cs typeface="Palatino"/>
        <a:sym typeface="Palatino"/>
      </a:defRPr>
    </a:lvl1pPr>
    <a:lvl2pPr indent="228600" algn="ctr" defTabSz="584200">
      <a:defRPr sz="3000">
        <a:solidFill>
          <a:srgbClr val="324863"/>
        </a:solidFill>
        <a:latin typeface="Palatino"/>
        <a:ea typeface="Palatino"/>
        <a:cs typeface="Palatino"/>
        <a:sym typeface="Palatino"/>
      </a:defRPr>
    </a:lvl2pPr>
    <a:lvl3pPr indent="457200" algn="ctr" defTabSz="584200">
      <a:defRPr sz="3000">
        <a:solidFill>
          <a:srgbClr val="324863"/>
        </a:solidFill>
        <a:latin typeface="Palatino"/>
        <a:ea typeface="Palatino"/>
        <a:cs typeface="Palatino"/>
        <a:sym typeface="Palatino"/>
      </a:defRPr>
    </a:lvl3pPr>
    <a:lvl4pPr indent="685800" algn="ctr" defTabSz="584200">
      <a:defRPr sz="3000">
        <a:solidFill>
          <a:srgbClr val="324863"/>
        </a:solidFill>
        <a:latin typeface="Palatino"/>
        <a:ea typeface="Palatino"/>
        <a:cs typeface="Palatino"/>
        <a:sym typeface="Palatino"/>
      </a:defRPr>
    </a:lvl4pPr>
    <a:lvl5pPr indent="914400" algn="ctr" defTabSz="584200">
      <a:defRPr sz="3000">
        <a:solidFill>
          <a:srgbClr val="324863"/>
        </a:solidFill>
        <a:latin typeface="Palatino"/>
        <a:ea typeface="Palatino"/>
        <a:cs typeface="Palatino"/>
        <a:sym typeface="Palatino"/>
      </a:defRPr>
    </a:lvl5pPr>
    <a:lvl6pPr indent="1143000" algn="ctr" defTabSz="584200">
      <a:defRPr sz="3000">
        <a:solidFill>
          <a:srgbClr val="324863"/>
        </a:solidFill>
        <a:latin typeface="Palatino"/>
        <a:ea typeface="Palatino"/>
        <a:cs typeface="Palatino"/>
        <a:sym typeface="Palatino"/>
      </a:defRPr>
    </a:lvl6pPr>
    <a:lvl7pPr indent="1371600" algn="ctr" defTabSz="584200">
      <a:defRPr sz="3000">
        <a:solidFill>
          <a:srgbClr val="324863"/>
        </a:solidFill>
        <a:latin typeface="Palatino"/>
        <a:ea typeface="Palatino"/>
        <a:cs typeface="Palatino"/>
        <a:sym typeface="Palatino"/>
      </a:defRPr>
    </a:lvl7pPr>
    <a:lvl8pPr indent="1600200" algn="ctr" defTabSz="584200">
      <a:defRPr sz="3000">
        <a:solidFill>
          <a:srgbClr val="324863"/>
        </a:solidFill>
        <a:latin typeface="Palatino"/>
        <a:ea typeface="Palatino"/>
        <a:cs typeface="Palatino"/>
        <a:sym typeface="Palatino"/>
      </a:defRPr>
    </a:lvl8pPr>
    <a:lvl9pPr indent="1828800" algn="ctr" defTabSz="584200">
      <a:defRPr sz="3000">
        <a:solidFill>
          <a:srgbClr val="324863"/>
        </a:solidFill>
        <a:latin typeface="Palatino"/>
        <a:ea typeface="Palatino"/>
        <a:cs typeface="Palatino"/>
        <a:sym typeface="Palatino"/>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792954"/>
    <a:srgbClr val="D4AA74"/>
    <a:srgbClr val="6C8674"/>
    <a:srgbClr val="615F5C"/>
    <a:srgbClr val="F8F8F8"/>
    <a:srgbClr val="FFFFFF"/>
    <a:srgbClr val="3248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52547" autoAdjust="0"/>
  </p:normalViewPr>
  <p:slideViewPr>
    <p:cSldViewPr snapToGrid="0" snapToObjects="1">
      <p:cViewPr varScale="1">
        <p:scale>
          <a:sx n="33" d="100"/>
          <a:sy n="33" d="100"/>
        </p:scale>
        <p:origin x="2506" y="48"/>
      </p:cViewPr>
      <p:guideLst>
        <p:guide orient="horz" pos="3072"/>
        <p:guide pos="4096"/>
      </p:guideLst>
    </p:cSldViewPr>
  </p:slideViewPr>
  <p:notesTextViewPr>
    <p:cViewPr>
      <p:scale>
        <a:sx n="100" d="100"/>
        <a:sy n="100" d="100"/>
      </p:scale>
      <p:origin x="0" y="0"/>
    </p:cViewPr>
  </p:notesTextViewPr>
  <p:sorterViewPr>
    <p:cViewPr varScale="1">
      <p:scale>
        <a:sx n="1" d="1"/>
        <a:sy n="1" d="1"/>
      </p:scale>
      <p:origin x="0" y="-3518"/>
    </p:cViewPr>
  </p:sorterViewPr>
  <p:notesViewPr>
    <p:cSldViewPr snapToGrid="0" snapToObjects="1">
      <p:cViewPr varScale="1">
        <p:scale>
          <a:sx n="65" d="100"/>
          <a:sy n="65" d="100"/>
        </p:scale>
        <p:origin x="3134"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CA"/>
          </a:p>
        </p:txBody>
      </p:sp>
      <p:sp>
        <p:nvSpPr>
          <p:cNvPr id="3" name="Date Placeholder 2"/>
          <p:cNvSpPr>
            <a:spLocks noGrp="1"/>
          </p:cNvSpPr>
          <p:nvPr>
            <p:ph type="dt" sz="quarter" idx="1"/>
          </p:nvPr>
        </p:nvSpPr>
        <p:spPr>
          <a:xfrm>
            <a:off x="3939466" y="0"/>
            <a:ext cx="3013763" cy="463647"/>
          </a:xfrm>
          <a:prstGeom prst="rect">
            <a:avLst/>
          </a:prstGeom>
        </p:spPr>
        <p:txBody>
          <a:bodyPr vert="horz" lIns="92546" tIns="46273" rIns="92546" bIns="46273" rtlCol="0"/>
          <a:lstStyle>
            <a:lvl1pPr algn="r">
              <a:defRPr sz="1200"/>
            </a:lvl1pPr>
          </a:lstStyle>
          <a:p>
            <a:fld id="{39890B6C-2848-46FE-A345-F6BD898D008B}" type="datetimeFigureOut">
              <a:rPr lang="en-CA" smtClean="0"/>
              <a:t>28/03/2018</a:t>
            </a:fld>
            <a:endParaRPr lang="en-CA"/>
          </a:p>
        </p:txBody>
      </p:sp>
      <p:sp>
        <p:nvSpPr>
          <p:cNvPr id="4" name="Footer Placeholder 3"/>
          <p:cNvSpPr>
            <a:spLocks noGrp="1"/>
          </p:cNvSpPr>
          <p:nvPr>
            <p:ph type="ftr" sz="quarter" idx="2"/>
          </p:nvPr>
        </p:nvSpPr>
        <p:spPr>
          <a:xfrm>
            <a:off x="0" y="8777193"/>
            <a:ext cx="3013763" cy="463646"/>
          </a:xfrm>
          <a:prstGeom prst="rect">
            <a:avLst/>
          </a:prstGeom>
        </p:spPr>
        <p:txBody>
          <a:bodyPr vert="horz" lIns="92546" tIns="46273" rIns="92546" bIns="46273" rtlCol="0" anchor="b"/>
          <a:lstStyle>
            <a:lvl1pPr algn="l">
              <a:defRPr sz="1200"/>
            </a:lvl1pPr>
          </a:lstStyle>
          <a:p>
            <a:endParaRPr lang="en-CA"/>
          </a:p>
        </p:txBody>
      </p:sp>
      <p:sp>
        <p:nvSpPr>
          <p:cNvPr id="5" name="Slide Number Placeholder 4"/>
          <p:cNvSpPr>
            <a:spLocks noGrp="1"/>
          </p:cNvSpPr>
          <p:nvPr>
            <p:ph type="sldNum" sz="quarter" idx="3"/>
          </p:nvPr>
        </p:nvSpPr>
        <p:spPr>
          <a:xfrm>
            <a:off x="3939466" y="8777193"/>
            <a:ext cx="3013763" cy="463646"/>
          </a:xfrm>
          <a:prstGeom prst="rect">
            <a:avLst/>
          </a:prstGeom>
        </p:spPr>
        <p:txBody>
          <a:bodyPr vert="horz" lIns="92546" tIns="46273" rIns="92546" bIns="46273" rtlCol="0" anchor="b"/>
          <a:lstStyle>
            <a:lvl1pPr algn="r">
              <a:defRPr sz="1200"/>
            </a:lvl1pPr>
          </a:lstStyle>
          <a:p>
            <a:fld id="{5307706F-59F2-4D06-8FB5-2DB1E501CC1C}" type="slidenum">
              <a:rPr lang="en-CA" smtClean="0"/>
              <a:t>‹#›</a:t>
            </a:fld>
            <a:endParaRPr lang="en-CA"/>
          </a:p>
        </p:txBody>
      </p:sp>
    </p:spTree>
    <p:extLst>
      <p:ext uri="{BB962C8B-B14F-4D97-AF65-F5344CB8AC3E}">
        <p14:creationId xmlns:p14="http://schemas.microsoft.com/office/powerpoint/2010/main" val="34794907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3647"/>
          </a:xfrm>
          <a:prstGeom prst="rect">
            <a:avLst/>
          </a:prstGeom>
        </p:spPr>
        <p:txBody>
          <a:bodyPr vert="horz" lIns="92546" tIns="46273" rIns="92546" bIns="46273" rtlCol="0"/>
          <a:lstStyle>
            <a:lvl1pPr algn="l">
              <a:defRPr sz="1200"/>
            </a:lvl1pPr>
          </a:lstStyle>
          <a:p>
            <a:endParaRPr lang="en-US"/>
          </a:p>
        </p:txBody>
      </p:sp>
      <p:sp>
        <p:nvSpPr>
          <p:cNvPr id="3" name="Date Placeholder 2"/>
          <p:cNvSpPr>
            <a:spLocks noGrp="1"/>
          </p:cNvSpPr>
          <p:nvPr>
            <p:ph type="dt" idx="1"/>
          </p:nvPr>
        </p:nvSpPr>
        <p:spPr>
          <a:xfrm>
            <a:off x="3939466" y="0"/>
            <a:ext cx="3013763" cy="463647"/>
          </a:xfrm>
          <a:prstGeom prst="rect">
            <a:avLst/>
          </a:prstGeom>
        </p:spPr>
        <p:txBody>
          <a:bodyPr vert="horz" lIns="92546" tIns="46273" rIns="92546" bIns="46273" rtlCol="0"/>
          <a:lstStyle>
            <a:lvl1pPr algn="r">
              <a:defRPr sz="1200"/>
            </a:lvl1pPr>
          </a:lstStyle>
          <a:p>
            <a:fld id="{E0F42E23-B418-4D70-BCB8-DC752BA8E6DA}" type="datetimeFigureOut">
              <a:rPr lang="en-US" smtClean="0"/>
              <a:t>3/28/2018</a:t>
            </a:fld>
            <a:endParaRPr lang="en-US"/>
          </a:p>
        </p:txBody>
      </p:sp>
      <p:sp>
        <p:nvSpPr>
          <p:cNvPr id="4" name="Slide Image Placeholder 3"/>
          <p:cNvSpPr>
            <a:spLocks noGrp="1" noRot="1" noChangeAspect="1"/>
          </p:cNvSpPr>
          <p:nvPr>
            <p:ph type="sldImg" idx="2"/>
          </p:nvPr>
        </p:nvSpPr>
        <p:spPr>
          <a:xfrm>
            <a:off x="1398588" y="1155700"/>
            <a:ext cx="4157662" cy="3117850"/>
          </a:xfrm>
          <a:prstGeom prst="rect">
            <a:avLst/>
          </a:prstGeom>
          <a:noFill/>
          <a:ln w="12700">
            <a:solidFill>
              <a:prstClr val="black"/>
            </a:solidFill>
          </a:ln>
        </p:spPr>
        <p:txBody>
          <a:bodyPr vert="horz" lIns="92546" tIns="46273" rIns="92546" bIns="46273" rtlCol="0" anchor="ctr"/>
          <a:lstStyle/>
          <a:p>
            <a:endParaRPr lang="en-US"/>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46" tIns="46273" rIns="92546" bIns="4627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6"/>
          </a:xfrm>
          <a:prstGeom prst="rect">
            <a:avLst/>
          </a:prstGeom>
        </p:spPr>
        <p:txBody>
          <a:bodyPr vert="horz" lIns="92546" tIns="46273" rIns="92546" bIns="46273"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777193"/>
            <a:ext cx="3013763" cy="463646"/>
          </a:xfrm>
          <a:prstGeom prst="rect">
            <a:avLst/>
          </a:prstGeom>
        </p:spPr>
        <p:txBody>
          <a:bodyPr vert="horz" lIns="92546" tIns="46273" rIns="92546" bIns="46273" rtlCol="0" anchor="b"/>
          <a:lstStyle>
            <a:lvl1pPr algn="r">
              <a:defRPr sz="1200"/>
            </a:lvl1pPr>
          </a:lstStyle>
          <a:p>
            <a:fld id="{92657F89-C971-47CD-8569-5A4FA0E80AC7}" type="slidenum">
              <a:rPr lang="en-US" smtClean="0"/>
              <a:t>‹#›</a:t>
            </a:fld>
            <a:endParaRPr lang="en-US"/>
          </a:p>
        </p:txBody>
      </p:sp>
    </p:spTree>
    <p:extLst>
      <p:ext uri="{BB962C8B-B14F-4D97-AF65-F5344CB8AC3E}">
        <p14:creationId xmlns:p14="http://schemas.microsoft.com/office/powerpoint/2010/main" val="2930728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Hello Everyone. My name is _______________</a:t>
            </a:r>
            <a:r>
              <a:rPr lang="en-CA" baseline="0" dirty="0"/>
              <a:t> and I am a volunteer presenter with the program Conversations Worth Having, the local Advance Care Planning Education Program. Thank you so much for inviting me to speak to you today. </a:t>
            </a:r>
          </a:p>
          <a:p>
            <a:endParaRPr lang="en-CA" baseline="0" dirty="0"/>
          </a:p>
        </p:txBody>
      </p:sp>
      <p:sp>
        <p:nvSpPr>
          <p:cNvPr id="4" name="Slide Number Placeholder 3"/>
          <p:cNvSpPr>
            <a:spLocks noGrp="1"/>
          </p:cNvSpPr>
          <p:nvPr>
            <p:ph type="sldNum" sz="quarter" idx="10"/>
          </p:nvPr>
        </p:nvSpPr>
        <p:spPr/>
        <p:txBody>
          <a:bodyPr/>
          <a:lstStyle/>
          <a:p>
            <a:fld id="{92657F89-C971-47CD-8569-5A4FA0E80AC7}" type="slidenum">
              <a:rPr lang="en-US" smtClean="0"/>
              <a:t>1</a:t>
            </a:fld>
            <a:endParaRPr lang="en-US"/>
          </a:p>
        </p:txBody>
      </p:sp>
    </p:spTree>
    <p:extLst>
      <p:ext uri="{BB962C8B-B14F-4D97-AF65-F5344CB8AC3E}">
        <p14:creationId xmlns:p14="http://schemas.microsoft.com/office/powerpoint/2010/main" val="2036400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Your SDM must use any wishes you expressed</a:t>
            </a:r>
            <a:r>
              <a:rPr lang="en-CA" baseline="0" dirty="0"/>
              <a:t> to them while you were capable. This is true even if the SDM does not agree with the decision. For example, an older woman had named one of her daughters in her Power of Attorney for Personal Care. She told her daughter that she did not want, under any circumstance, to be put on life support – no matter what. Her daughter said “well, Mom, I am going to do whatever it takes to keep you alive as long as possible, so if I have to put you on life support I will”. Her mother subsequently removed her daughter from the Power of Attorney document and named her son as he would follow her wishes. It is all about us having </a:t>
            </a:r>
            <a:r>
              <a:rPr lang="en-CA" b="1" u="sng" baseline="0" dirty="0"/>
              <a:t>our</a:t>
            </a:r>
            <a:r>
              <a:rPr lang="en-CA" baseline="0" dirty="0"/>
              <a:t> voice heard, even if </a:t>
            </a:r>
            <a:r>
              <a:rPr lang="en-CA" dirty="0"/>
              <a:t>our SDM does not agree with the decision</a:t>
            </a:r>
            <a:r>
              <a:rPr lang="en-CA" baseline="0" dirty="0"/>
              <a:t>. </a:t>
            </a:r>
          </a:p>
          <a:p>
            <a:endParaRPr lang="en-CA" baseline="0" dirty="0"/>
          </a:p>
          <a:p>
            <a:r>
              <a:rPr lang="en-CA" baseline="0" dirty="0"/>
              <a:t>If no conversations have taken place, and wishes are unknown, the SDM must act in the person’s best interest. This is a legal term that requires the SDM to think about the vales and beliefs of the person, take into consideration any wishes the person may have expressed while incapable and think about if the treatment will likely improve the person’s condition or prevent further deterioration. Example is to think about what the person found important in life – did they have any religious beliefs? What did they enjoy doing? </a:t>
            </a:r>
          </a:p>
          <a:p>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10</a:t>
            </a:fld>
            <a:endParaRPr lang="en-US"/>
          </a:p>
        </p:txBody>
      </p:sp>
    </p:spTree>
    <p:extLst>
      <p:ext uri="{BB962C8B-B14F-4D97-AF65-F5344CB8AC3E}">
        <p14:creationId xmlns:p14="http://schemas.microsoft.com/office/powerpoint/2010/main" val="3891488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CA" dirty="0"/>
              <a:t>If you are deemed mentally incapable of making a health care decision, the health care provider must turn to your SDM. However, they are determining if your</a:t>
            </a:r>
            <a:r>
              <a:rPr lang="en-CA" baseline="0" dirty="0"/>
              <a:t> SDM has capacity as well. </a:t>
            </a:r>
            <a:r>
              <a:rPr lang="en-CA" u="sng" baseline="0" dirty="0"/>
              <a:t>For example</a:t>
            </a:r>
            <a:r>
              <a:rPr lang="en-CA" baseline="0" dirty="0"/>
              <a:t>, it can become tricky </a:t>
            </a:r>
            <a:r>
              <a:rPr lang="en-CA" dirty="0"/>
              <a:t>for people</a:t>
            </a:r>
            <a:r>
              <a:rPr lang="en-CA" baseline="0" dirty="0"/>
              <a:t> who are living with dementia. If the wife is mentally incapable of making her health care decisions and her spouse is her automatic SDM, he may not have the mental capacity himself to make her decisions for her in that moment. The health care team will be assessing both people’s capacity. If SDM is incapable, they then turn to the next person/people on the list. Or if you and your SDM</a:t>
            </a:r>
            <a:r>
              <a:rPr lang="en-CA" dirty="0"/>
              <a:t> are in the same car accident and he/she is unconscious, they are incapable of acting as your SDM.</a:t>
            </a:r>
            <a:endParaRPr lang="en-CA" baseline="0" dirty="0"/>
          </a:p>
          <a:p>
            <a:pPr marL="228600" indent="-228600">
              <a:buAutoNum type="arabicPeriod"/>
            </a:pPr>
            <a:r>
              <a:rPr lang="en-CA" baseline="0" dirty="0"/>
              <a:t>A person only needs to be 16 years old to make health care decisions for another person. This is different than making financial decisions, where the age is 18. An example of this is a 17 year old young man was his father’s SDM – his father was divorced and the son was over the age of 16. His father had a long illness that eventually made him incapable. The 17 year old had to make the difficult decision to remove his own father from life support. However, the good news is that the father had many conversations with his son to tell him what was important to him and when he wanted his son to “let him go”. These conversations allowed the son to feel confident with his decision since he knew that his dad would have made the same decision if he could have spoken. Now, the son is able to grieve the loss of his father without second-guessing his decision and feeling guilty for the rest of his life. </a:t>
            </a:r>
          </a:p>
          <a:p>
            <a:pPr marL="228600" indent="-228600">
              <a:buAutoNum type="arabicPeriod"/>
            </a:pPr>
            <a:r>
              <a:rPr lang="en-CA" baseline="0" dirty="0"/>
              <a:t>Cannot be a court order against the SDM (I usually do not go into detail about this)</a:t>
            </a:r>
          </a:p>
          <a:p>
            <a:pPr marL="228600" indent="-228600">
              <a:buAutoNum type="arabicPeriod"/>
            </a:pPr>
            <a:r>
              <a:rPr lang="en-CA" baseline="0" dirty="0"/>
              <a:t>The SDM must be available. This can be in person, on the phone, via text message, email, Skype, etc. As long as the health care team can get a hold of the SDM in a time frame necessary and can confirm the identity and explain the situation, they can act as the SDM. For example, you can be in Australia and still act as someone’s SDM here in Ontario. Is it ideal? Probably not. But it is the law.</a:t>
            </a:r>
          </a:p>
          <a:p>
            <a:pPr marL="228600" indent="-228600">
              <a:buAutoNum type="arabicPeriod"/>
            </a:pPr>
            <a:r>
              <a:rPr lang="en-CA" baseline="0" dirty="0"/>
              <a:t>Nobody can be forced to be an SDM! This is even true is someone is named in a Power of Attorney for Personal Care. You are allowed to refuse. An example of why someone may refuse is that it is too emotionally taxing. </a:t>
            </a:r>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11</a:t>
            </a:fld>
            <a:endParaRPr lang="en-US"/>
          </a:p>
        </p:txBody>
      </p:sp>
    </p:spTree>
    <p:extLst>
      <p:ext uri="{BB962C8B-B14F-4D97-AF65-F5344CB8AC3E}">
        <p14:creationId xmlns:p14="http://schemas.microsoft.com/office/powerpoint/2010/main" val="3238057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Types</a:t>
            </a:r>
            <a:r>
              <a:rPr lang="en-CA" baseline="0" dirty="0"/>
              <a:t> of decisions SDMs may make fall into 3 main categories:</a:t>
            </a:r>
          </a:p>
          <a:p>
            <a:endParaRPr lang="en-CA" baseline="0" dirty="0"/>
          </a:p>
          <a:p>
            <a:pPr marL="228600" indent="-228600">
              <a:buAutoNum type="arabicParenR"/>
            </a:pPr>
            <a:r>
              <a:rPr lang="en-CA" baseline="0" dirty="0"/>
              <a:t>Deciding if a person is moved into Long Term Care. It is the CCAC that will determine if the person has the capacity to make the decision for him/herself. If they do not, the SDM will then make the decision. </a:t>
            </a:r>
          </a:p>
          <a:p>
            <a:pPr marL="228600" indent="-228600">
              <a:buAutoNum type="arabicParenR"/>
            </a:pPr>
            <a:r>
              <a:rPr lang="en-CA" baseline="0" dirty="0"/>
              <a:t>Health care decisions ranging from small decisions like changing mom’s Advil to Tylenol, to open heart surgery, to removing her from life support.</a:t>
            </a:r>
          </a:p>
          <a:p>
            <a:pPr marL="228600" indent="-228600">
              <a:buAutoNum type="arabicParenR"/>
            </a:pPr>
            <a:r>
              <a:rPr lang="en-CA" baseline="0" dirty="0"/>
              <a:t>This means assistance with or supervision of hygiene, washing, eating, </a:t>
            </a:r>
            <a:r>
              <a:rPr lang="en-CA" baseline="0" dirty="0" err="1"/>
              <a:t>psw</a:t>
            </a:r>
            <a:r>
              <a:rPr lang="en-CA" baseline="0" dirty="0"/>
              <a:t> support, etc.</a:t>
            </a:r>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12</a:t>
            </a:fld>
            <a:endParaRPr lang="en-US"/>
          </a:p>
        </p:txBody>
      </p:sp>
    </p:spTree>
    <p:extLst>
      <p:ext uri="{BB962C8B-B14F-4D97-AF65-F5344CB8AC3E}">
        <p14:creationId xmlns:p14="http://schemas.microsoft.com/office/powerpoint/2010/main" val="2794115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Contrary</a:t>
            </a:r>
            <a:r>
              <a:rPr lang="en-CA" baseline="0" dirty="0"/>
              <a:t> to popular belief, you do not need to write your health care wishes down for them to be followed. In Ontario, our laws are very different from other provinces and jurisdictions. You can express your wishes in any way you can – verbally, in writing, in a video, etc. </a:t>
            </a:r>
          </a:p>
          <a:p>
            <a:endParaRPr lang="en-CA" baseline="0" dirty="0"/>
          </a:p>
          <a:p>
            <a:r>
              <a:rPr lang="en-CA" baseline="0" dirty="0"/>
              <a:t>The law in Ontario allows for people to change their minds. If you have changed your mind about a certain wish, it is important to share that with your SDM as they have to use your most recent wishes to make decisions. This is true even if you originally wrote down your wish but then changed your mind verbally. </a:t>
            </a:r>
          </a:p>
          <a:p>
            <a:endParaRPr lang="en-CA" baseline="0" dirty="0"/>
          </a:p>
          <a:p>
            <a:r>
              <a:rPr lang="en-CA" baseline="0" dirty="0"/>
              <a:t>Advance Care Planning is not only for those who are near the end of their life. Accidents and illness can happen at anytime and health care decisions are needed in situations where death is going to occur.</a:t>
            </a:r>
          </a:p>
          <a:p>
            <a:endParaRPr lang="en-CA" baseline="0" dirty="0"/>
          </a:p>
          <a:p>
            <a:r>
              <a:rPr lang="en-CA" baseline="0" dirty="0"/>
              <a:t>Many people believe that we have Advance Care Directives here in Ontario, where you write down health care wishes for the doctor to follow. We do not have advance care directives here. When we express our wishes, it is for the Substitute Decision Maker to follow, not the doctor, as consent needs to be given by the Substitute Decision Maker, not a piece of paper. </a:t>
            </a:r>
          </a:p>
          <a:p>
            <a:endParaRPr lang="en-CA" dirty="0"/>
          </a:p>
          <a:p>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13</a:t>
            </a:fld>
            <a:endParaRPr lang="en-US"/>
          </a:p>
        </p:txBody>
      </p:sp>
    </p:spTree>
    <p:extLst>
      <p:ext uri="{BB962C8B-B14F-4D97-AF65-F5344CB8AC3E}">
        <p14:creationId xmlns:p14="http://schemas.microsoft.com/office/powerpoint/2010/main" val="35738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All of that was Step 1! Determine who you</a:t>
            </a:r>
            <a:r>
              <a:rPr lang="en-CA" baseline="0" dirty="0"/>
              <a:t> will make your health care decisions in the event you are incapable of making them for yourself. </a:t>
            </a:r>
          </a:p>
          <a:p>
            <a:endParaRPr lang="en-CA" baseline="0" dirty="0"/>
          </a:p>
          <a:p>
            <a:r>
              <a:rPr lang="en-CA" baseline="0" dirty="0"/>
              <a:t>Step 2, and a very important step that many people do not do, is having conversations with your SDM, and other loved ones, about your wishes, values and beliefs. What do they need to know about you in order to make decisions the way you would make them if you could talk?</a:t>
            </a:r>
          </a:p>
          <a:p>
            <a:endParaRPr lang="en-CA" baseline="0" dirty="0"/>
          </a:p>
          <a:p>
            <a:r>
              <a:rPr lang="en-CA" baseline="0" dirty="0"/>
              <a:t>Many people go to their lawyer and do their Power of Attorney for Personal Care, take it home, put it in a “safe place” never to speak of it again. Many people don’t even tell the person they have named in the document that they have chosen them. </a:t>
            </a:r>
          </a:p>
          <a:p>
            <a:endParaRPr lang="en-CA" baseline="0" dirty="0"/>
          </a:p>
          <a:p>
            <a:r>
              <a:rPr lang="en-CA" baseline="0" dirty="0"/>
              <a:t>What we are encouraging is, once you’ve decided who your SDM, have conversations with them about what’s important to you.</a:t>
            </a:r>
          </a:p>
          <a:p>
            <a:endParaRPr lang="en-CA" baseline="0" dirty="0"/>
          </a:p>
          <a:p>
            <a:r>
              <a:rPr lang="en-CA" baseline="0" dirty="0"/>
              <a:t>I have a short video, created in the United States by The Conversation Project, to demonstrate the importance of having conversations. </a:t>
            </a:r>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14</a:t>
            </a:fld>
            <a:endParaRPr lang="en-US"/>
          </a:p>
        </p:txBody>
      </p:sp>
    </p:spTree>
    <p:extLst>
      <p:ext uri="{BB962C8B-B14F-4D97-AF65-F5344CB8AC3E}">
        <p14:creationId xmlns:p14="http://schemas.microsoft.com/office/powerpoint/2010/main" val="3397880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6DF32A9-142F-4EFA-9776-8FEE90C935F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2015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57F89-C971-47CD-8569-5A4FA0E80AC7}" type="slidenum">
              <a:rPr lang="en-US" smtClean="0"/>
              <a:t>16</a:t>
            </a:fld>
            <a:endParaRPr lang="en-US"/>
          </a:p>
        </p:txBody>
      </p:sp>
    </p:spTree>
    <p:extLst>
      <p:ext uri="{BB962C8B-B14F-4D97-AF65-F5344CB8AC3E}">
        <p14:creationId xmlns:p14="http://schemas.microsoft.com/office/powerpoint/2010/main" val="87346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657F89-C971-47CD-8569-5A4FA0E80AC7}" type="slidenum">
              <a:rPr lang="en-US" smtClean="0"/>
              <a:t>17</a:t>
            </a:fld>
            <a:endParaRPr lang="en-US"/>
          </a:p>
        </p:txBody>
      </p:sp>
    </p:spTree>
    <p:extLst>
      <p:ext uri="{BB962C8B-B14F-4D97-AF65-F5344CB8AC3E}">
        <p14:creationId xmlns:p14="http://schemas.microsoft.com/office/powerpoint/2010/main" val="536823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300" dirty="0">
                <a:latin typeface="+mn-lt"/>
              </a:rPr>
              <a:t>We have gotten</a:t>
            </a:r>
            <a:r>
              <a:rPr lang="en-CA" sz="1300" baseline="0" dirty="0">
                <a:latin typeface="+mn-lt"/>
              </a:rPr>
              <a:t> a lot of feedback from participants telling us that they really want to have these conversations with their loved ones but just don’t know how to start it. We have a video to show you that is 6 people who each had to bring the conversation up with their loved ones. In the video they each explain what it was like for them.</a:t>
            </a:r>
            <a:endParaRPr lang="en-CA" sz="1300" dirty="0">
              <a:latin typeface="+mn-lt"/>
            </a:endParaRPr>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6DF32A9-142F-4EFA-9776-8FEE90C935F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70616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CA" sz="1300" dirty="0">
              <a:latin typeface="+mn-lt"/>
            </a:endParaRPr>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6DF32A9-142F-4EFA-9776-8FEE90C935F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47706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While we are going through the presentation, I would like to you consider</a:t>
            </a:r>
            <a:r>
              <a:rPr lang="en-CA" baseline="0" dirty="0"/>
              <a:t> the following questions….(Click and read each line)</a:t>
            </a:r>
          </a:p>
          <a:p>
            <a:endParaRPr lang="en-CA" baseline="0" dirty="0"/>
          </a:p>
          <a:p>
            <a:r>
              <a:rPr lang="en-CA" baseline="0" dirty="0"/>
              <a:t>Further to this, do THEY know they will make your health care decisions for you?</a:t>
            </a:r>
          </a:p>
          <a:p>
            <a:r>
              <a:rPr lang="en-CA" baseline="0" dirty="0"/>
              <a:t>And do you think they would feel confident making your health care decisions the way you would if you could speak?</a:t>
            </a:r>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2</a:t>
            </a:fld>
            <a:endParaRPr lang="en-US"/>
          </a:p>
        </p:txBody>
      </p:sp>
    </p:spTree>
    <p:extLst>
      <p:ext uri="{BB962C8B-B14F-4D97-AF65-F5344CB8AC3E}">
        <p14:creationId xmlns:p14="http://schemas.microsoft.com/office/powerpoint/2010/main" val="3452323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20</a:t>
            </a:fld>
            <a:endParaRPr lang="en-US"/>
          </a:p>
        </p:txBody>
      </p:sp>
    </p:spTree>
    <p:extLst>
      <p:ext uri="{BB962C8B-B14F-4D97-AF65-F5344CB8AC3E}">
        <p14:creationId xmlns:p14="http://schemas.microsoft.com/office/powerpoint/2010/main" val="3686259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300" dirty="0">
                <a:latin typeface="+mn-lt"/>
              </a:rPr>
              <a:t>Here are some examples</a:t>
            </a:r>
            <a:r>
              <a:rPr lang="en-CA" sz="1300" baseline="0" dirty="0">
                <a:latin typeface="+mn-lt"/>
              </a:rPr>
              <a:t> of how you can bring up these conversations. Remember, there are lots of ways to bring it up. These are just a few ideas. </a:t>
            </a:r>
            <a:endParaRPr lang="en-CA" sz="1300" dirty="0">
              <a:latin typeface="+mn-lt"/>
            </a:endParaRPr>
          </a:p>
          <a:p>
            <a:pPr lvl="0"/>
            <a:endParaRPr lang="en-CA" sz="1300" dirty="0">
              <a:latin typeface="+mn-lt"/>
            </a:endParaRPr>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6DF32A9-142F-4EFA-9776-8FEE90C935F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81108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300" dirty="0">
                <a:latin typeface="+mn-lt"/>
              </a:rPr>
              <a:t>Now that you’ve brought the conversation</a:t>
            </a:r>
            <a:r>
              <a:rPr lang="en-CA" sz="1300" baseline="0" dirty="0">
                <a:latin typeface="+mn-lt"/>
              </a:rPr>
              <a:t> up, you need to talk about something! The next few slides have some concrete examples of what to talk about and you’ll notice that they don’t have to be dark and dreary conversations!</a:t>
            </a:r>
            <a:endParaRPr lang="en-CA" sz="1300" dirty="0">
              <a:latin typeface="+mn-lt"/>
            </a:endParaRPr>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6DF32A9-142F-4EFA-9776-8FEE90C935F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75795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300" dirty="0">
                <a:latin typeface="+mn-lt"/>
              </a:rPr>
              <a:t>I am</a:t>
            </a:r>
            <a:r>
              <a:rPr lang="en-CA" sz="1300" baseline="0" dirty="0">
                <a:latin typeface="+mn-lt"/>
              </a:rPr>
              <a:t> not sure if any of you have read the book called Being Mortal by Dr. Atul </a:t>
            </a:r>
            <a:r>
              <a:rPr lang="en-CA" sz="1300" baseline="0" dirty="0" err="1">
                <a:latin typeface="+mn-lt"/>
              </a:rPr>
              <a:t>Gawnde</a:t>
            </a:r>
            <a:r>
              <a:rPr lang="en-CA" sz="1300" baseline="0" dirty="0">
                <a:latin typeface="+mn-lt"/>
              </a:rPr>
              <a:t>. </a:t>
            </a:r>
            <a:r>
              <a:rPr lang="en-CA" sz="1300" baseline="0" dirty="0" err="1">
                <a:latin typeface="+mn-lt"/>
              </a:rPr>
              <a:t>Gawnade</a:t>
            </a:r>
            <a:r>
              <a:rPr lang="en-CA" sz="1300" baseline="0" dirty="0">
                <a:latin typeface="+mn-lt"/>
              </a:rPr>
              <a:t> in a surgeon in the US who is trying to shift the conversation from talking about medical interventions to more about you are as a person. One of his patients said…(read slide)</a:t>
            </a:r>
          </a:p>
          <a:p>
            <a:pPr lvl="0"/>
            <a:endParaRPr lang="en-CA" sz="1300" baseline="0" dirty="0">
              <a:latin typeface="+mn-lt"/>
            </a:endParaRPr>
          </a:p>
          <a:p>
            <a:pPr lvl="0"/>
            <a:r>
              <a:rPr lang="en-CA" sz="1300" baseline="0" dirty="0">
                <a:latin typeface="+mn-lt"/>
              </a:rPr>
              <a:t>Now at first glance this seems totally useful for making serious health care decisions for someone else. But, it is actually very helpful because this man’s SDMs can now ask the doctors “if dad has this surgery, will it allow him to eat ice cream and watch football?” If the answer is no, they may so no to the treatment because dad has indicated this is what is important to him.</a:t>
            </a:r>
            <a:endParaRPr lang="en-CA" sz="1300" dirty="0">
              <a:latin typeface="+mn-lt"/>
            </a:endParaRPr>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6DF32A9-142F-4EFA-9776-8FEE90C935F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4089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are some examples</a:t>
            </a:r>
            <a:r>
              <a:rPr lang="en-CA" baseline="0" dirty="0"/>
              <a:t> of what your SDM may benefit from knowing about you….everyone is different which is why it is so important to have these conversations!</a:t>
            </a:r>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25</a:t>
            </a:fld>
            <a:endParaRPr lang="en-US"/>
          </a:p>
        </p:txBody>
      </p:sp>
    </p:spTree>
    <p:extLst>
      <p:ext uri="{BB962C8B-B14F-4D97-AF65-F5344CB8AC3E}">
        <p14:creationId xmlns:p14="http://schemas.microsoft.com/office/powerpoint/2010/main" val="1305741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657F89-C971-47CD-8569-5A4FA0E80AC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60493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Now</a:t>
            </a:r>
            <a:r>
              <a:rPr lang="en-CA" baseline="0" dirty="0"/>
              <a:t> I know that the term quality of life is very abstract and people often have a hard time with it. But t</a:t>
            </a:r>
            <a:r>
              <a:rPr lang="en-CA" dirty="0"/>
              <a:t>his quote from a doctor who</a:t>
            </a:r>
            <a:r>
              <a:rPr lang="en-CA" baseline="0" dirty="0"/>
              <a:t> was in our region a few months ago sums it up really nicely (read quote). All of us can think of a time when the quality of our life was not acceptable to us. Think about that time and what it was about the situation that wasn’t acceptable and share that with your SDM.</a:t>
            </a:r>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27</a:t>
            </a:fld>
            <a:endParaRPr lang="en-US"/>
          </a:p>
        </p:txBody>
      </p:sp>
    </p:spTree>
    <p:extLst>
      <p:ext uri="{BB962C8B-B14F-4D97-AF65-F5344CB8AC3E}">
        <p14:creationId xmlns:p14="http://schemas.microsoft.com/office/powerpoint/2010/main" val="2314706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dirty="0"/>
              <a:t>This last video, exemplifies how</a:t>
            </a:r>
            <a:r>
              <a:rPr lang="en-CA" sz="1400" baseline="0" dirty="0"/>
              <a:t> people’s wishes are very personal. Some people want everything medically possible done to extend their lives while other choose quality of life rather than length of life.</a:t>
            </a:r>
          </a:p>
          <a:p>
            <a:endParaRPr lang="en-CA" sz="1300" dirty="0">
              <a:latin typeface="+mn-lt"/>
            </a:endParaRPr>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6DF32A9-142F-4EFA-9776-8FEE90C935F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CA"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58914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a:p>
          <a:p>
            <a:endParaRPr lang="en-CA" baseline="0" dirty="0"/>
          </a:p>
          <a:p>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29</a:t>
            </a:fld>
            <a:endParaRPr lang="en-US"/>
          </a:p>
        </p:txBody>
      </p:sp>
    </p:spTree>
    <p:extLst>
      <p:ext uri="{BB962C8B-B14F-4D97-AF65-F5344CB8AC3E}">
        <p14:creationId xmlns:p14="http://schemas.microsoft.com/office/powerpoint/2010/main" val="3210405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many benefits</a:t>
            </a:r>
            <a:r>
              <a:rPr lang="en-CA" baseline="0" dirty="0"/>
              <a:t> of Advance Care Planning – one of which is the significant reduction in stress, second-guessing and depression of the Substitute Decision Maker. For example, if an SDM makes a serious health decision that results in the person’s death, if they had these conversations beforehand, they would feel more confident in the decision they made. They would be able to say “this is what mom would have done if she could talk”. Just like our young 17 year old friend I told you about earlier. </a:t>
            </a:r>
          </a:p>
          <a:p>
            <a:endParaRPr lang="en-CA" baseline="0" dirty="0"/>
          </a:p>
          <a:p>
            <a:r>
              <a:rPr lang="en-CA" baseline="0" dirty="0"/>
              <a:t>If these conversations don’t occur, SDMs must then use their best judgment and second guess their decisions which can result in anxiety and depression afterwards. </a:t>
            </a:r>
          </a:p>
          <a:p>
            <a:endParaRPr lang="en-CA" baseline="0" dirty="0"/>
          </a:p>
          <a:p>
            <a:r>
              <a:rPr lang="en-CA" baseline="0" dirty="0"/>
              <a:t>Also, speaking with your SDM about your wishes and what’s important to you allows your voice to be heard even when you can’t speak. It allows us to retain our autonomy and choice even when we can’t make these decisions for ourselves. </a:t>
            </a:r>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30</a:t>
            </a:fld>
            <a:endParaRPr lang="en-US"/>
          </a:p>
        </p:txBody>
      </p:sp>
    </p:spTree>
    <p:extLst>
      <p:ext uri="{BB962C8B-B14F-4D97-AF65-F5344CB8AC3E}">
        <p14:creationId xmlns:p14="http://schemas.microsoft.com/office/powerpoint/2010/main" val="54434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Alternatively, I’d like you to</a:t>
            </a:r>
            <a:r>
              <a:rPr lang="en-CA" baseline="0" dirty="0"/>
              <a:t> imagine…..(click and read each line)</a:t>
            </a:r>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3</a:t>
            </a:fld>
            <a:endParaRPr lang="en-US"/>
          </a:p>
        </p:txBody>
      </p:sp>
    </p:spTree>
    <p:extLst>
      <p:ext uri="{BB962C8B-B14F-4D97-AF65-F5344CB8AC3E}">
        <p14:creationId xmlns:p14="http://schemas.microsoft.com/office/powerpoint/2010/main" val="3854814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So….what’s next. I would invite you to do the following things based on the information you have heard tonight…..</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a:t>(Click through each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a:p>
          <a:p>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31</a:t>
            </a:fld>
            <a:endParaRPr lang="en-US"/>
          </a:p>
        </p:txBody>
      </p:sp>
    </p:spTree>
    <p:extLst>
      <p:ext uri="{BB962C8B-B14F-4D97-AF65-F5344CB8AC3E}">
        <p14:creationId xmlns:p14="http://schemas.microsoft.com/office/powerpoint/2010/main" val="686901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know this is a lot of information to take</a:t>
            </a:r>
            <a:r>
              <a:rPr lang="en-CA" baseline="0" dirty="0"/>
              <a:t> in! We have lots of resources that you can take home with you, including a worksheet that can help you walk through some questions about your wishes, values and beliefs. You can then use this to have conversations with your loved ones. Please take lots of resources on your way out.</a:t>
            </a:r>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32</a:t>
            </a:fld>
            <a:endParaRPr lang="en-US"/>
          </a:p>
        </p:txBody>
      </p:sp>
    </p:spTree>
    <p:extLst>
      <p:ext uri="{BB962C8B-B14F-4D97-AF65-F5344CB8AC3E}">
        <p14:creationId xmlns:p14="http://schemas.microsoft.com/office/powerpoint/2010/main" val="1110596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a:t>
            </a:r>
            <a:r>
              <a:rPr lang="en-CA" baseline="0" dirty="0"/>
              <a:t> you are involved in any groups you think would like to hear this this information, please let me know!</a:t>
            </a:r>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33</a:t>
            </a:fld>
            <a:endParaRPr lang="en-US"/>
          </a:p>
        </p:txBody>
      </p:sp>
    </p:spTree>
    <p:extLst>
      <p:ext uri="{BB962C8B-B14F-4D97-AF65-F5344CB8AC3E}">
        <p14:creationId xmlns:p14="http://schemas.microsoft.com/office/powerpoint/2010/main" val="1318079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a:t>
            </a:r>
            <a:r>
              <a:rPr lang="en-CA" baseline="0" dirty="0"/>
              <a:t> part of the program, we need to gather feedback from people who have attended our education sessions. If you wouldn’t mind taking a couple of minutes to fill out this quick evaluation it would be really helpful to us. </a:t>
            </a:r>
          </a:p>
          <a:p>
            <a:endParaRPr lang="en-CA" baseline="0" dirty="0"/>
          </a:p>
          <a:p>
            <a:r>
              <a:rPr lang="en-CA" baseline="0" dirty="0"/>
              <a:t>Hand evaluations out. Hand out pens if needed and make some sort of joke about people not stealing your pens. </a:t>
            </a:r>
          </a:p>
          <a:p>
            <a:endParaRPr lang="en-CA" baseline="0" dirty="0"/>
          </a:p>
          <a:p>
            <a:r>
              <a:rPr lang="en-CA" baseline="0" dirty="0"/>
              <a:t>People can return evaluations folded up or upside down.</a:t>
            </a:r>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34</a:t>
            </a:fld>
            <a:endParaRPr lang="en-US"/>
          </a:p>
        </p:txBody>
      </p:sp>
    </p:spTree>
    <p:extLst>
      <p:ext uri="{BB962C8B-B14F-4D97-AF65-F5344CB8AC3E}">
        <p14:creationId xmlns:p14="http://schemas.microsoft.com/office/powerpoint/2010/main" val="2107901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what Advance Care Planning is all about. It is about planning for a time when you are incapable of making your own</a:t>
            </a:r>
            <a:r>
              <a:rPr lang="en-CA" baseline="0" dirty="0"/>
              <a:t> health care decisions. (Emphasize HEALTH CARE decisions). </a:t>
            </a:r>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4</a:t>
            </a:fld>
            <a:endParaRPr lang="en-US"/>
          </a:p>
        </p:txBody>
      </p:sp>
    </p:spTree>
    <p:extLst>
      <p:ext uri="{BB962C8B-B14F-4D97-AF65-F5344CB8AC3E}">
        <p14:creationId xmlns:p14="http://schemas.microsoft.com/office/powerpoint/2010/main" val="33502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Before we get into it, I would like to share a little</a:t>
            </a:r>
            <a:r>
              <a:rPr lang="en-CA" baseline="0" dirty="0"/>
              <a:t> bit about the Conversations Worth Having program which ended in March 2018.  It  was a collaboration between Hospice Waterloo Region and Hospice Wellington, with the goal of increasing people’s awareness, understanding and behaviour relating to Advance Care Planning. It was funded by the Local Health Integration Network over three years – 2015-2018  and was unique in its effort to reach the  1) general public, like yourselves, 2) community professionals such as lawyers and financial planners – those people who are helping others plan for their future and 3) health care providers in a variety of settings from hospitals, to family health teams, to community health centres.  While the government funding has ended, both Hospice Waterloo Region and Hospice Wellington continue to provide Volunteer presenters, ACP resources while also maintaining the acpww.ca website .  </a:t>
            </a:r>
          </a:p>
          <a:p>
            <a:endParaRPr lang="en-CA" baseline="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6DF32A9-142F-4EFA-9776-8FEE90C935F7}" type="slidenum">
              <a:rPr kumimoji="0" lang="en-CA"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CA"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8003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to put Advance Care Planning into</a:t>
            </a:r>
            <a:r>
              <a:rPr lang="en-CA" baseline="0" dirty="0"/>
              <a:t> context….before providing any treatment…..click through points. </a:t>
            </a:r>
          </a:p>
          <a:p>
            <a:endParaRPr lang="en-CA" baseline="0" dirty="0"/>
          </a:p>
          <a:p>
            <a:r>
              <a:rPr lang="en-CA" baseline="0" dirty="0"/>
              <a:t>Note following point 2: Many people believe that Health Care Providers can decide what treatments to give you; however, in Ontario, this is not the case. Health care providers MUST get consent (permission) before doing anything to you. This includes small things such as changing Advil to Tylenol, to big things like open heart surgery. Consent is always needed. The ONLY exception when a health care provider does not need to get consent is if it is an emergency. This means that there is a large risk of death or serious injury. But, once the person is stabilized, they then have to begin getting consent. Either from the patient, if they are mentally capable, or from their Substitute Decision Maker. </a:t>
            </a:r>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6</a:t>
            </a:fld>
            <a:endParaRPr lang="en-US"/>
          </a:p>
        </p:txBody>
      </p:sp>
    </p:spTree>
    <p:extLst>
      <p:ext uri="{BB962C8B-B14F-4D97-AF65-F5344CB8AC3E}">
        <p14:creationId xmlns:p14="http://schemas.microsoft.com/office/powerpoint/2010/main" val="1121903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300" dirty="0">
                <a:latin typeface="+mn-lt"/>
              </a:rPr>
              <a:t>So what is advance care planning in Ontario? It is important</a:t>
            </a:r>
            <a:r>
              <a:rPr lang="en-CA" sz="1300" baseline="0" dirty="0">
                <a:latin typeface="+mn-lt"/>
              </a:rPr>
              <a:t> to note that Ontario law about Advance Care Planning and Health Care Consent is very different from other provinces. There is confusion about Advance Care Planning in part due to people using information from other provinces or from the United States. When looking at information, make sure it is from Ontario. </a:t>
            </a:r>
            <a:endParaRPr lang="en-CA" sz="1300" dirty="0">
              <a:latin typeface="+mn-lt"/>
            </a:endParaRPr>
          </a:p>
          <a:p>
            <a:endParaRPr lang="en-CA" sz="1300" dirty="0">
              <a:latin typeface="+mn-lt"/>
            </a:endParaRPr>
          </a:p>
          <a:p>
            <a:r>
              <a:rPr lang="en-CA" sz="1300" dirty="0">
                <a:latin typeface="+mn-lt"/>
              </a:rPr>
              <a:t>In Ontario</a:t>
            </a:r>
            <a:r>
              <a:rPr lang="en-CA" sz="1300">
                <a:latin typeface="+mn-lt"/>
              </a:rPr>
              <a:t>, advance </a:t>
            </a:r>
            <a:r>
              <a:rPr lang="en-CA" sz="1300" dirty="0">
                <a:latin typeface="+mn-lt"/>
              </a:rPr>
              <a:t>care planning is: </a:t>
            </a:r>
          </a:p>
          <a:p>
            <a:pPr lvl="1"/>
            <a:r>
              <a:rPr lang="en-CA" sz="1300" dirty="0">
                <a:latin typeface="+mn-lt"/>
              </a:rPr>
              <a:t>Identifying who your substitute decision maker is – the person or people who will make your health</a:t>
            </a:r>
            <a:r>
              <a:rPr lang="en-CA" sz="1300" baseline="0" dirty="0">
                <a:latin typeface="+mn-lt"/>
              </a:rPr>
              <a:t> care decisions for you in the event you are mentally incapable of making them for yourself </a:t>
            </a:r>
            <a:r>
              <a:rPr lang="en-CA" sz="1300" dirty="0">
                <a:latin typeface="+mn-lt"/>
              </a:rPr>
              <a:t>and, </a:t>
            </a:r>
          </a:p>
          <a:p>
            <a:pPr lvl="1"/>
            <a:r>
              <a:rPr lang="en-CA" sz="1300" dirty="0">
                <a:latin typeface="+mn-lt"/>
              </a:rPr>
              <a:t>Having conversations with them, and your other loved</a:t>
            </a:r>
            <a:r>
              <a:rPr lang="en-CA" sz="1300" baseline="0" dirty="0">
                <a:latin typeface="+mn-lt"/>
              </a:rPr>
              <a:t> ones,</a:t>
            </a:r>
            <a:r>
              <a:rPr lang="en-CA" sz="1300" dirty="0">
                <a:latin typeface="+mn-lt"/>
              </a:rPr>
              <a:t> about what is important to you </a:t>
            </a:r>
          </a:p>
          <a:p>
            <a:pPr lvl="0"/>
            <a:endParaRPr lang="en-CA" sz="1300" dirty="0">
              <a:latin typeface="+mn-lt"/>
            </a:endParaRPr>
          </a:p>
          <a:p>
            <a:pPr lvl="0"/>
            <a:r>
              <a:rPr lang="en-CA" sz="1300" dirty="0">
                <a:latin typeface="+mn-lt"/>
              </a:rPr>
              <a:t>And both of these things should happen long before there is a crisis. </a:t>
            </a:r>
          </a:p>
          <a:p>
            <a:pPr lvl="0"/>
            <a:endParaRPr lang="en-CA" sz="1300" dirty="0">
              <a:latin typeface="+mn-lt"/>
            </a:endParaRPr>
          </a:p>
          <a:p>
            <a:endParaRPr lang="en-CA" dirty="0"/>
          </a:p>
        </p:txBody>
      </p:sp>
      <p:sp>
        <p:nvSpPr>
          <p:cNvPr id="4" name="Slide Number Placeholder 3"/>
          <p:cNvSpPr>
            <a:spLocks noGrp="1"/>
          </p:cNvSpPr>
          <p:nvPr>
            <p:ph type="sldNum" sz="quarter" idx="10"/>
          </p:nvPr>
        </p:nvSpPr>
        <p:spPr/>
        <p:txBody>
          <a:bodyPr/>
          <a:lstStyle/>
          <a:p>
            <a:fld id="{A6DF32A9-142F-4EFA-9776-8FEE90C935F7}" type="slidenum">
              <a:rPr lang="en-CA" smtClean="0"/>
              <a:pPr/>
              <a:t>7</a:t>
            </a:fld>
            <a:endParaRPr lang="en-CA" dirty="0"/>
          </a:p>
        </p:txBody>
      </p:sp>
    </p:spTree>
    <p:extLst>
      <p:ext uri="{BB962C8B-B14F-4D97-AF65-F5344CB8AC3E}">
        <p14:creationId xmlns:p14="http://schemas.microsoft.com/office/powerpoint/2010/main" val="2931398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Ontario, there are two ways</a:t>
            </a:r>
            <a:r>
              <a:rPr lang="en-CA" baseline="0" dirty="0"/>
              <a:t> to determine who your Substitute Decision Maker is:</a:t>
            </a:r>
          </a:p>
          <a:p>
            <a:endParaRPr lang="en-CA" baseline="0" dirty="0"/>
          </a:p>
          <a:p>
            <a:r>
              <a:rPr lang="en-CA" baseline="0" dirty="0"/>
              <a:t>Most of us have heard of a Power of Attorney for Personal Care – this is a document that we can complete to name a person or people to be our Substitute Decision Maker for health care. You do not have to go to a lawyer to get this done, although it may be a good idea. We have booklets about Powers of Attorney that you are free to take at the end of the session. </a:t>
            </a:r>
          </a:p>
          <a:p>
            <a:endParaRPr lang="en-CA" baseline="0" dirty="0"/>
          </a:p>
          <a:p>
            <a:r>
              <a:rPr lang="en-CA" baseline="0" dirty="0"/>
              <a:t>However, most of us don’t realize that we all have a Substitute Decision Maker, even if we haven’t completed a Power of Attorney for Personal Care. This is based in law, and I am going to go through it with you on the next slide.</a:t>
            </a:r>
          </a:p>
          <a:p>
            <a:endParaRPr lang="en-CA" baseline="0" dirty="0"/>
          </a:p>
          <a:p>
            <a:r>
              <a:rPr lang="en-CA" baseline="0" dirty="0"/>
              <a:t>We always get a lot of questions about the hierarchy, so please feel free to ask questions!</a:t>
            </a:r>
            <a:endParaRPr lang="en-CA" dirty="0"/>
          </a:p>
        </p:txBody>
      </p:sp>
      <p:sp>
        <p:nvSpPr>
          <p:cNvPr id="4" name="Slide Number Placeholder 3"/>
          <p:cNvSpPr>
            <a:spLocks noGrp="1"/>
          </p:cNvSpPr>
          <p:nvPr>
            <p:ph type="sldNum" sz="quarter" idx="10"/>
          </p:nvPr>
        </p:nvSpPr>
        <p:spPr/>
        <p:txBody>
          <a:bodyPr/>
          <a:lstStyle/>
          <a:p>
            <a:fld id="{92657F89-C971-47CD-8569-5A4FA0E80AC7}" type="slidenum">
              <a:rPr lang="en-US" smtClean="0"/>
              <a:t>8</a:t>
            </a:fld>
            <a:endParaRPr lang="en-US"/>
          </a:p>
        </p:txBody>
      </p:sp>
    </p:spTree>
    <p:extLst>
      <p:ext uri="{BB962C8B-B14F-4D97-AF65-F5344CB8AC3E}">
        <p14:creationId xmlns:p14="http://schemas.microsoft.com/office/powerpoint/2010/main" val="1378441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notes below are not meant to be read verbatim but it is a resource for you as the facilitator to be able to explain in detail. </a:t>
            </a:r>
            <a:endParaRPr lang="en-CA" dirty="0"/>
          </a:p>
          <a:p>
            <a:endParaRPr lang="en-CA" sz="500" dirty="0"/>
          </a:p>
          <a:p>
            <a:pPr marL="172616" indent="-172616">
              <a:buFont typeface="Arial" panose="020B0604020202020204" pitchFamily="34" charset="0"/>
              <a:buChar char="•"/>
            </a:pPr>
            <a:r>
              <a:rPr lang="en-CA" sz="1100" dirty="0"/>
              <a:t>The Ontario Health Care Consent Act, includes a hierarchy that provides every person in Ontario with an automatic SDM(s). Even if you have never done a Power of Attorney</a:t>
            </a:r>
            <a:r>
              <a:rPr lang="en-CA" sz="1100" baseline="0" dirty="0"/>
              <a:t> for Personal Care.</a:t>
            </a:r>
            <a:endParaRPr lang="en-CA" sz="500" dirty="0"/>
          </a:p>
          <a:p>
            <a:pPr marL="172616" indent="-172616">
              <a:buFont typeface="Arial" panose="020B0604020202020204" pitchFamily="34" charset="0"/>
              <a:buChar char="•"/>
            </a:pPr>
            <a:r>
              <a:rPr lang="en-CA" sz="1100" dirty="0"/>
              <a:t>The person/persons in a person’s life that are the highest ranked in this hierarchy and that meet the requirements to act as a SDM(s) will be their SDM(s) for health care</a:t>
            </a:r>
          </a:p>
          <a:p>
            <a:pPr marL="172616" indent="-172616">
              <a:buFont typeface="Arial" panose="020B0604020202020204" pitchFamily="34" charset="0"/>
              <a:buChar char="•"/>
            </a:pPr>
            <a:r>
              <a:rPr lang="en-CA" sz="1100" dirty="0"/>
              <a:t>For example, if</a:t>
            </a:r>
            <a:r>
              <a:rPr lang="en-CA" sz="1100" baseline="0" dirty="0"/>
              <a:t> I end up in hospital today and I am incapable, the health care providers must figure out who my highest ranking Substitute Decision Maker is. They must start at the top of this list and make their way down until they find the person/people</a:t>
            </a:r>
          </a:p>
          <a:p>
            <a:pPr marL="172616" indent="-172616">
              <a:buFont typeface="Arial" panose="020B0604020202020204" pitchFamily="34" charset="0"/>
              <a:buChar char="•"/>
            </a:pPr>
            <a:r>
              <a:rPr lang="en-CA" sz="1100" baseline="0" dirty="0"/>
              <a:t>Often get questions about how they know who your SDM is. One answer is that we have created a wallet card (show them the card) that we encourage people to complete and carry in their wallet so that health care providers can use it as a starting point. Important to note that it is NOT a legal document. It is just to help them start in the right direction.</a:t>
            </a:r>
            <a:r>
              <a:rPr lang="en-CA" sz="1100" dirty="0"/>
              <a:t> </a:t>
            </a:r>
          </a:p>
          <a:p>
            <a:pPr marL="172616" indent="-172616">
              <a:buFont typeface="Arial" panose="020B0604020202020204" pitchFamily="34" charset="0"/>
              <a:buChar char="•"/>
            </a:pPr>
            <a:endParaRPr lang="en-CA" sz="1100" dirty="0"/>
          </a:p>
          <a:p>
            <a:pPr marL="172616" indent="-172616">
              <a:buFont typeface="Arial" panose="020B0604020202020204" pitchFamily="34" charset="0"/>
              <a:buChar char="•"/>
            </a:pPr>
            <a:r>
              <a:rPr lang="en-CA" sz="1100" dirty="0"/>
              <a:t>As</a:t>
            </a:r>
            <a:r>
              <a:rPr lang="en-CA" sz="1100" baseline="0" dirty="0"/>
              <a:t> you can see, the first three in yellow are Legally Appointed SDMS. Someone actually has to DO something in order to be appointed at SDM or to appoint an SDM. </a:t>
            </a:r>
            <a:endParaRPr lang="en-CA" sz="1100" dirty="0"/>
          </a:p>
          <a:p>
            <a:r>
              <a:rPr lang="en-CA" dirty="0"/>
              <a:t> </a:t>
            </a:r>
          </a:p>
          <a:p>
            <a:pPr marL="690463" lvl="1" indent="-230154">
              <a:buAutoNum type="arabicPeriod"/>
            </a:pPr>
            <a:r>
              <a:rPr lang="en-US" sz="1100" b="1" dirty="0"/>
              <a:t>Guardian of the person</a:t>
            </a:r>
            <a:r>
              <a:rPr lang="en-US" sz="1100" dirty="0"/>
              <a:t>: This is someone that is appointed by the court to be your SDM. This</a:t>
            </a:r>
            <a:r>
              <a:rPr lang="en-US" sz="1100" baseline="0" dirty="0"/>
              <a:t> is a very rare circumstance that is lengthy and expensive. If you have not gone through a lengthy court process to get guardianship over another person, this level does not apply. In essence, you would know if you have done this. An example of this in case people ask is: imagine two siblings are SDMs for their mom. If they cannot get along and agree on decisions for mom, and one believes that the other is not acting in their mother’s best interest, one (or both) could apply to be her Guardian. They have to hire a lawyer, make a case as to why they should be the SDM over their sibling. </a:t>
            </a:r>
            <a:endParaRPr lang="en-US" sz="1100" dirty="0"/>
          </a:p>
          <a:p>
            <a:pPr lvl="1"/>
            <a:endParaRPr lang="en-CA" sz="500" dirty="0"/>
          </a:p>
          <a:p>
            <a:pPr marL="690463" lvl="1" indent="-230154">
              <a:buAutoNum type="arabicPeriod" startAt="2"/>
            </a:pPr>
            <a:r>
              <a:rPr lang="en-US" sz="1100" b="1" dirty="0"/>
              <a:t>Attorney named in a Power of Attorney for Personal Care</a:t>
            </a:r>
            <a:r>
              <a:rPr lang="en-US" sz="1100" dirty="0"/>
              <a:t>:  This is</a:t>
            </a:r>
            <a:r>
              <a:rPr lang="en-US" sz="1100" baseline="0" dirty="0"/>
              <a:t> the most common type of legally-appointed SDM. </a:t>
            </a:r>
            <a:r>
              <a:rPr lang="en-US" sz="1100" dirty="0"/>
              <a:t>This is the person/persons you have chosen to be your SDM(s) if you prepared this document when you were mentally capable to do so. Most people who complete</a:t>
            </a:r>
            <a:r>
              <a:rPr lang="en-US" sz="1100" baseline="0" dirty="0"/>
              <a:t> a Power of Attorney for Personal Care do so when they do their Estate Planning – they do their Will, Power of Attorney for Property/Finance and Power of Attorney for Personal Care. You can name more than one person in a Power of Attorney – however, many lawyers recommend that you name one, maybe two people to act. Conflict can occur even if they are named Jointly and Severally (meaning they can make decisions together or separately). It may also be a good idea to name alternates – if so and so is unavailable or unable to act, THEN go to this person, if this person is not available or incapable, THEN go to this person. </a:t>
            </a:r>
            <a:endParaRPr lang="en-US" sz="1100" dirty="0"/>
          </a:p>
          <a:p>
            <a:pPr lvl="1"/>
            <a:r>
              <a:rPr lang="en-US" sz="500" dirty="0"/>
              <a:t>	</a:t>
            </a:r>
            <a:endParaRPr lang="en-CA" sz="500" dirty="0"/>
          </a:p>
          <a:p>
            <a:pPr marL="685800" lvl="1" indent="-228600">
              <a:buAutoNum type="arabicPeriod" startAt="3"/>
            </a:pPr>
            <a:r>
              <a:rPr lang="en-US" sz="1100" b="1" dirty="0"/>
              <a:t>Representative appointed by the Ontario Consent and Capacity Board</a:t>
            </a:r>
            <a:r>
              <a:rPr lang="en-US" sz="1100" dirty="0"/>
              <a:t>: One of your family or friends could apply to the tribunal to be named as your “Representative,” which is a type of SDM. Someone</a:t>
            </a:r>
            <a:r>
              <a:rPr lang="en-US" sz="1100" baseline="0" dirty="0"/>
              <a:t> can apply to be a person’s representative only after the person has been deemed incapable. An example of this: </a:t>
            </a:r>
            <a:r>
              <a:rPr lang="en-CA" sz="1100" baseline="0" dirty="0"/>
              <a:t>Imagine 85 year old Betty, who lives by herself, has no family and has never done her POA for Personal Care, ends up in hospital, unconscious. Her neighbour, who has known Betty for years, can apply to the Consent and Capacity Board to be appointed her SDM.</a:t>
            </a:r>
          </a:p>
          <a:p>
            <a:pPr marL="685800" lvl="1" indent="-228600">
              <a:buAutoNum type="arabicPeriod" startAt="3"/>
            </a:pPr>
            <a:endParaRPr lang="en-CA" sz="1100" b="1" baseline="0" dirty="0"/>
          </a:p>
          <a:p>
            <a:pPr marL="457200" lvl="1" indent="0">
              <a:buNone/>
            </a:pPr>
            <a:r>
              <a:rPr lang="en-CA" sz="1100" b="1" baseline="0" dirty="0"/>
              <a:t>So, if you have not taken any of the legal steps above, that’s okay! Because in Ontario, everyone has an automatic, default SDM. The following 5 in green are your Family member SDMs, in ranking order.</a:t>
            </a:r>
          </a:p>
          <a:p>
            <a:pPr marL="457200" lvl="1" indent="0">
              <a:buNone/>
            </a:pPr>
            <a:endParaRPr lang="en-US" sz="500" b="1" dirty="0"/>
          </a:p>
          <a:p>
            <a:pPr marL="690463" lvl="1" indent="-230154">
              <a:buAutoNum type="arabicPeriod" startAt="4"/>
            </a:pPr>
            <a:r>
              <a:rPr lang="en-US" sz="1100" b="1" dirty="0"/>
              <a:t>Spouse or partner</a:t>
            </a:r>
            <a:r>
              <a:rPr lang="en-US" sz="1100" dirty="0"/>
              <a:t>. Your spouse</a:t>
            </a:r>
            <a:r>
              <a:rPr lang="en-US" sz="1100" baseline="0" dirty="0"/>
              <a:t> or partner is your highest ranking family-member SDM. It means same sex or opposite and t</a:t>
            </a:r>
            <a:r>
              <a:rPr lang="en-US" sz="1100" dirty="0"/>
              <a:t>wo persons are “spouses” if they are:</a:t>
            </a:r>
          </a:p>
          <a:p>
            <a:pPr marL="1150772" lvl="2" indent="-230154">
              <a:buAutoNum type="alphaLcParenR"/>
            </a:pPr>
            <a:r>
              <a:rPr lang="en-US" sz="1100" dirty="0"/>
              <a:t>Married to each other; or</a:t>
            </a:r>
          </a:p>
          <a:p>
            <a:pPr marL="1150772" lvl="2" indent="-230154">
              <a:buAutoNum type="alphaLcParenR"/>
            </a:pPr>
            <a:r>
              <a:rPr lang="en-CA" sz="1100" dirty="0"/>
              <a:t>Have a common-law relationship:</a:t>
            </a:r>
            <a:r>
              <a:rPr lang="en-CA" sz="1100" baseline="0" dirty="0"/>
              <a:t> must be living together for at least one year.</a:t>
            </a:r>
            <a:endParaRPr lang="en-CA" sz="1100" dirty="0"/>
          </a:p>
          <a:p>
            <a:pPr lvl="1"/>
            <a:endParaRPr lang="en-US" sz="1100" dirty="0"/>
          </a:p>
          <a:p>
            <a:pPr lvl="1"/>
            <a:r>
              <a:rPr lang="en-US" sz="1100" dirty="0"/>
              <a:t>Two people are “partners” if they have lived together for at least one year and have a close personal relationship that is of primary importance in both people’s lives. This can include friends who have lived together for at least one year in a non-sexual relationship and have a special personal family-like relationship.</a:t>
            </a:r>
          </a:p>
          <a:p>
            <a:pPr lvl="1"/>
            <a:endParaRPr lang="en-CA" sz="500" dirty="0"/>
          </a:p>
          <a:p>
            <a:pPr lvl="1"/>
            <a:r>
              <a:rPr lang="en-CA" sz="1100" dirty="0"/>
              <a:t>Note. </a:t>
            </a:r>
            <a:r>
              <a:rPr lang="en-US" sz="1100" dirty="0"/>
              <a:t>Two persons are not spouses if they are living separate and apart as a result of a breakdown of their relationship. </a:t>
            </a:r>
          </a:p>
          <a:p>
            <a:pPr lvl="1"/>
            <a:endParaRPr lang="en-US" sz="1100" dirty="0"/>
          </a:p>
          <a:p>
            <a:pPr lvl="1"/>
            <a:r>
              <a:rPr lang="en-US" sz="500" dirty="0"/>
              <a:t>	</a:t>
            </a:r>
            <a:endParaRPr lang="en-CA" sz="500" dirty="0"/>
          </a:p>
          <a:p>
            <a:pPr marL="690463" lvl="1" indent="-230154">
              <a:buAutoNum type="arabicPeriod" startAt="4"/>
            </a:pPr>
            <a:r>
              <a:rPr lang="en-US" sz="1100" b="1" dirty="0"/>
              <a:t>Child or parent or Children’s Aid Society – </a:t>
            </a:r>
            <a:r>
              <a:rPr lang="en-US" sz="1100" b="0" dirty="0"/>
              <a:t>This level includes adult children and parents.</a:t>
            </a:r>
            <a:r>
              <a:rPr lang="en-US" sz="1100" b="0" baseline="0" dirty="0"/>
              <a:t> So, if someone has adult children AND living capable parents, all are equally ranking Substitute Decision Makers. “Sandwich generation”.  This means, if you have 5 adult children and living capable parents, they are all your SDM together. I don’t often talk about Children’s Aid as it isn’t relevant to most audiences.</a:t>
            </a:r>
            <a:endParaRPr lang="en-US" sz="1100" b="1" dirty="0"/>
          </a:p>
          <a:p>
            <a:pPr marL="690463" lvl="1" indent="-230154">
              <a:buAutoNum type="arabicPeriod" startAt="4"/>
            </a:pPr>
            <a:endParaRPr lang="en-CA" sz="500" dirty="0"/>
          </a:p>
          <a:p>
            <a:pPr marL="685800" lvl="1" indent="-228600">
              <a:buAutoNum type="arabicPeriod" startAt="5"/>
            </a:pPr>
            <a:r>
              <a:rPr lang="en-US" b="1" dirty="0"/>
              <a:t>A parent who only has a right of access</a:t>
            </a:r>
            <a:r>
              <a:rPr lang="en-US" dirty="0"/>
              <a:t>. – This is when one</a:t>
            </a:r>
            <a:r>
              <a:rPr lang="en-US" baseline="0" dirty="0"/>
              <a:t> parent has full custody and the other parent only has visiting rights. The parent with full custody outranks the one with visitation rights only.</a:t>
            </a:r>
          </a:p>
          <a:p>
            <a:pPr marL="685800" lvl="1" indent="-228600">
              <a:buAutoNum type="arabicPeriod" startAt="5"/>
            </a:pPr>
            <a:endParaRPr lang="en-CA" dirty="0"/>
          </a:p>
          <a:p>
            <a:pPr lvl="1"/>
            <a:r>
              <a:rPr lang="en-US" b="1" dirty="0"/>
              <a:t>6.   Brother or sister </a:t>
            </a:r>
            <a:r>
              <a:rPr lang="en-US" b="0" dirty="0"/>
              <a:t>–</a:t>
            </a:r>
            <a:r>
              <a:rPr lang="en-US" b="0" baseline="0" dirty="0"/>
              <a:t> this is ALL your brothers and sisters. </a:t>
            </a:r>
            <a:endParaRPr lang="en-CA" dirty="0"/>
          </a:p>
          <a:p>
            <a:pPr lvl="1"/>
            <a:r>
              <a:rPr lang="en-US" b="1" dirty="0"/>
              <a:t>7.  Any other relative. </a:t>
            </a:r>
            <a:r>
              <a:rPr lang="en-US" dirty="0"/>
              <a:t>This is by blood, marriage or adoption. They are literally looking for</a:t>
            </a:r>
            <a:r>
              <a:rPr lang="en-US" baseline="0" dirty="0"/>
              <a:t> anyone related to you to make your health care decisions.  E.g., aunts, uncles, nieces, nephews, in-laws, cousins, grandchildren, etc.</a:t>
            </a:r>
            <a:endParaRPr lang="en-CA" dirty="0"/>
          </a:p>
          <a:p>
            <a:pPr lvl="1"/>
            <a:r>
              <a:rPr lang="en-US" b="1" dirty="0"/>
              <a:t>9.  If no person in your life meets the requirement to be a SDM, then the Office of the Public Guardian and Trustee is your SDM</a:t>
            </a:r>
            <a:r>
              <a:rPr lang="en-US" dirty="0"/>
              <a:t> </a:t>
            </a:r>
            <a:r>
              <a:rPr lang="en-US" b="0" dirty="0"/>
              <a:t>–</a:t>
            </a:r>
            <a:r>
              <a:rPr lang="en-US" b="0" baseline="0" dirty="0"/>
              <a:t> this is a last resort. It is a specific body of the Ontario Government that specializes in making health care decisions for people who have nobody else to make decisions for them. For example, if a person living in a shelter literally has nobody on levels 1 through 8 and requires treatment and is incapable, the health care providers must called the Public Guardian before doing any treatment. They just can’t give the treatment without consent.  The PGT also acts as SDM if there are equally ranking SDMs who cannot agree on a decision. </a:t>
            </a:r>
            <a:endParaRPr lang="en-US" sz="1100" dirty="0"/>
          </a:p>
          <a:p>
            <a:endParaRPr lang="en-CA"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657F89-C971-47CD-8569-5A4FA0E80AC7}"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999695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Main - Divider">
    <p:spTree>
      <p:nvGrpSpPr>
        <p:cNvPr id="1" name=""/>
        <p:cNvGrpSpPr/>
        <p:nvPr/>
      </p:nvGrpSpPr>
      <p:grpSpPr>
        <a:xfrm>
          <a:off x="0" y="0"/>
          <a:ext cx="0" cy="0"/>
          <a:chOff x="0" y="0"/>
          <a:chExt cx="0" cy="0"/>
        </a:xfrm>
      </p:grpSpPr>
      <p:sp>
        <p:nvSpPr>
          <p:cNvPr id="7" name="Shape 7"/>
          <p:cNvSpPr>
            <a:spLocks noGrp="1"/>
          </p:cNvSpPr>
          <p:nvPr>
            <p:ph type="title"/>
          </p:nvPr>
        </p:nvSpPr>
        <p:spPr>
          <a:xfrm>
            <a:off x="2133600" y="5068748"/>
            <a:ext cx="10871200" cy="2108200"/>
          </a:xfrm>
          <a:prstGeom prst="rect">
            <a:avLst/>
          </a:prstGeom>
        </p:spPr>
        <p:txBody>
          <a:bodyPr anchor="b"/>
          <a:lstStyle/>
          <a:p>
            <a:pPr lvl="0">
              <a:defRPr sz="1800" spc="0">
                <a:solidFill>
                  <a:srgbClr val="000000"/>
                </a:solidFill>
              </a:defRPr>
            </a:pPr>
            <a:r>
              <a:rPr lang="en-CA" sz="6400" spc="-128">
                <a:solidFill>
                  <a:srgbClr val="743250"/>
                </a:solidFill>
              </a:rPr>
              <a:t>Click to edit Master title style</a:t>
            </a:r>
            <a:endParaRPr sz="6400" spc="-128">
              <a:solidFill>
                <a:srgbClr val="743250"/>
              </a:solidFill>
            </a:endParaRPr>
          </a:p>
        </p:txBody>
      </p:sp>
      <p:sp>
        <p:nvSpPr>
          <p:cNvPr id="14" name="Rectangle 13"/>
          <p:cNvSpPr/>
          <p:nvPr/>
        </p:nvSpPr>
        <p:spPr>
          <a:xfrm>
            <a:off x="6505098" y="9524816"/>
            <a:ext cx="3324348" cy="244248"/>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5" name="Rectangle 14"/>
          <p:cNvSpPr/>
          <p:nvPr/>
        </p:nvSpPr>
        <p:spPr>
          <a:xfrm>
            <a:off x="9792511" y="9524816"/>
            <a:ext cx="3305670" cy="244248"/>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6" name="Rectangle 15"/>
          <p:cNvSpPr/>
          <p:nvPr/>
        </p:nvSpPr>
        <p:spPr>
          <a:xfrm>
            <a:off x="3180750" y="9524816"/>
            <a:ext cx="3324348" cy="244248"/>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7" name="Rectangle 16"/>
          <p:cNvSpPr/>
          <p:nvPr/>
        </p:nvSpPr>
        <p:spPr>
          <a:xfrm>
            <a:off x="0" y="9198923"/>
            <a:ext cx="3224742" cy="570141"/>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sp>
        <p:nvSpPr>
          <p:cNvPr id="5" name="Content Placeholder 4"/>
          <p:cNvSpPr>
            <a:spLocks noGrp="1"/>
          </p:cNvSpPr>
          <p:nvPr>
            <p:ph sz="quarter" idx="10" hasCustomPrompt="1"/>
          </p:nvPr>
        </p:nvSpPr>
        <p:spPr>
          <a:xfrm>
            <a:off x="2088240" y="7332765"/>
            <a:ext cx="5229225" cy="588765"/>
          </a:xfrm>
          <a:prstGeom prst="rect">
            <a:avLst/>
          </a:prstGeom>
        </p:spPr>
        <p:txBody>
          <a:bodyPr vert="horz"/>
          <a:lstStyle>
            <a:lvl1pPr marL="0" indent="0" algn="l">
              <a:buNone/>
              <a:defRPr sz="2600">
                <a:solidFill>
                  <a:srgbClr val="597364"/>
                </a:solidFill>
                <a:latin typeface="Akkurat-Light"/>
                <a:cs typeface="Akkurat-Light"/>
              </a:defRPr>
            </a:lvl1pPr>
            <a:lvl2pPr marL="508000" indent="0">
              <a:buNone/>
              <a:defRPr sz="3000">
                <a:solidFill>
                  <a:srgbClr val="597364"/>
                </a:solidFill>
                <a:latin typeface="Akkurat-Light"/>
                <a:cs typeface="Akkurat-Light"/>
              </a:defRPr>
            </a:lvl2pPr>
            <a:lvl3pPr marL="1016000" indent="0">
              <a:buNone/>
              <a:defRPr sz="3000">
                <a:solidFill>
                  <a:srgbClr val="597364"/>
                </a:solidFill>
                <a:latin typeface="Akkurat-Light"/>
                <a:cs typeface="Akkurat-Light"/>
              </a:defRPr>
            </a:lvl3pPr>
            <a:lvl4pPr marL="1524000" indent="0">
              <a:buNone/>
              <a:defRPr sz="3000">
                <a:solidFill>
                  <a:srgbClr val="597364"/>
                </a:solidFill>
                <a:latin typeface="Akkurat-Light"/>
                <a:cs typeface="Akkurat-Light"/>
              </a:defRPr>
            </a:lvl4pPr>
            <a:lvl5pPr marL="2032000" indent="0">
              <a:buNone/>
              <a:defRPr sz="3000">
                <a:solidFill>
                  <a:srgbClr val="597364"/>
                </a:solidFill>
                <a:latin typeface="Akkurat-Light"/>
                <a:cs typeface="Akkurat-Light"/>
              </a:defRPr>
            </a:lvl5pPr>
          </a:lstStyle>
          <a:p>
            <a:pPr lvl="0"/>
            <a:r>
              <a:rPr lang="en-CA" dirty="0"/>
              <a:t>Subhead</a:t>
            </a:r>
            <a:endParaRPr lang="en-US" dirty="0"/>
          </a:p>
        </p:txBody>
      </p:sp>
      <p:sp>
        <p:nvSpPr>
          <p:cNvPr id="19" name="Shape 10"/>
          <p:cNvSpPr/>
          <p:nvPr userDrawn="1"/>
        </p:nvSpPr>
        <p:spPr>
          <a:xfrm>
            <a:off x="8761790" y="227050"/>
            <a:ext cx="3864658" cy="50270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600">
                <a:solidFill>
                  <a:srgbClr val="5B7563"/>
                </a:solidFill>
                <a:latin typeface="Akkurat-Light"/>
                <a:ea typeface="Akkurat-Light"/>
                <a:cs typeface="Akkurat-Light"/>
                <a:sym typeface="Akkurat-Light"/>
              </a:defRPr>
            </a:lvl1pPr>
          </a:lstStyle>
          <a:p>
            <a:pPr lvl="0" algn="r">
              <a:defRPr sz="1800">
                <a:solidFill>
                  <a:srgbClr val="000000"/>
                </a:solidFill>
              </a:defRPr>
            </a:pPr>
            <a:r>
              <a:rPr lang="en-CA" sz="2600" dirty="0" err="1">
                <a:solidFill>
                  <a:schemeClr val="tx2">
                    <a:lumMod val="60000"/>
                    <a:lumOff val="40000"/>
                  </a:schemeClr>
                </a:solidFill>
              </a:rPr>
              <a:t>acpww.ca</a:t>
            </a:r>
            <a:endParaRPr sz="2600" dirty="0">
              <a:solidFill>
                <a:schemeClr val="tx2">
                  <a:lumMod val="60000"/>
                  <a:lumOff val="40000"/>
                </a:schemeClr>
              </a:solidFill>
            </a:endParaRPr>
          </a:p>
        </p:txBody>
      </p:sp>
      <p:pic>
        <p:nvPicPr>
          <p:cNvPr id="20" name="Picture 19" descr="ACPWW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4408" y="1023794"/>
            <a:ext cx="5877621" cy="1642996"/>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ofessional - Full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3004800" cy="9645650"/>
          </a:xfrm>
          <a:prstGeom prst="rect">
            <a:avLst/>
          </a:prstGeom>
        </p:spPr>
        <p:txBody>
          <a:bodyPr vert="horz"/>
          <a:lstStyle>
            <a:lvl1pPr marL="0" indent="0">
              <a:buNone/>
              <a:defRPr baseline="0">
                <a:latin typeface="Akkurat-Light"/>
                <a:cs typeface="Akkurat-Light"/>
              </a:defRPr>
            </a:lvl1pPr>
          </a:lstStyle>
          <a:p>
            <a:r>
              <a:rPr lang="en-US" dirty="0"/>
              <a:t>Full Picture</a:t>
            </a:r>
          </a:p>
        </p:txBody>
      </p:sp>
      <p:sp>
        <p:nvSpPr>
          <p:cNvPr id="7" name="Rectangle 6"/>
          <p:cNvSpPr/>
          <p:nvPr userDrawn="1"/>
        </p:nvSpPr>
        <p:spPr>
          <a:xfrm>
            <a:off x="3321807" y="9521803"/>
            <a:ext cx="3324348" cy="244248"/>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2" name="Rectangle 11"/>
          <p:cNvSpPr/>
          <p:nvPr userDrawn="1"/>
        </p:nvSpPr>
        <p:spPr>
          <a:xfrm>
            <a:off x="9792511" y="9524816"/>
            <a:ext cx="3305670" cy="244248"/>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3" name="Rectangle 12"/>
          <p:cNvSpPr/>
          <p:nvPr userDrawn="1"/>
        </p:nvSpPr>
        <p:spPr>
          <a:xfrm>
            <a:off x="-2541" y="9524816"/>
            <a:ext cx="3324348" cy="244248"/>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4" name="Rectangle 13"/>
          <p:cNvSpPr/>
          <p:nvPr userDrawn="1"/>
        </p:nvSpPr>
        <p:spPr>
          <a:xfrm>
            <a:off x="6468163" y="9212743"/>
            <a:ext cx="3324348" cy="570141"/>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spTree>
    <p:extLst>
      <p:ext uri="{BB962C8B-B14F-4D97-AF65-F5344CB8AC3E}">
        <p14:creationId xmlns:p14="http://schemas.microsoft.com/office/powerpoint/2010/main" val="415570479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ofessional - Content">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spc="0">
                <a:solidFill>
                  <a:srgbClr val="000000"/>
                </a:solidFill>
              </a:defRPr>
            </a:pPr>
            <a:r>
              <a:rPr lang="en-CA" sz="6400" spc="-128">
                <a:solidFill>
                  <a:srgbClr val="743250"/>
                </a:solidFill>
              </a:rPr>
              <a:t>Click to edit Master title style</a:t>
            </a:r>
            <a:endParaRPr sz="6400" spc="-128">
              <a:solidFill>
                <a:srgbClr val="743250"/>
              </a:solidFill>
            </a:endParaRPr>
          </a:p>
        </p:txBody>
      </p:sp>
      <p:sp>
        <p:nvSpPr>
          <p:cNvPr id="3" name="Content Placeholder 2"/>
          <p:cNvSpPr>
            <a:spLocks noGrp="1"/>
          </p:cNvSpPr>
          <p:nvPr>
            <p:ph sz="quarter" idx="10"/>
          </p:nvPr>
        </p:nvSpPr>
        <p:spPr>
          <a:xfrm>
            <a:off x="1524000" y="3833813"/>
            <a:ext cx="10914291" cy="4475162"/>
          </a:xfrm>
          <a:prstGeom prst="rect">
            <a:avLst/>
          </a:prstGeom>
        </p:spPr>
        <p:txBody>
          <a:bodyPr vert="horz"/>
          <a:lstStyle>
            <a:lvl1pPr marL="571500" indent="-571500">
              <a:lnSpc>
                <a:spcPct val="100000"/>
              </a:lnSpc>
              <a:spcBef>
                <a:spcPts val="1000"/>
              </a:spcBef>
              <a:buClr>
                <a:srgbClr val="792954"/>
              </a:buClr>
              <a:buFont typeface="Arial"/>
              <a:buChar char="•"/>
              <a:defRPr sz="3000">
                <a:solidFill>
                  <a:schemeClr val="tx2"/>
                </a:solidFill>
                <a:latin typeface="Akkurat-Light"/>
                <a:cs typeface="Akkurat-Light"/>
              </a:defRPr>
            </a:lvl1pPr>
            <a:lvl2pPr marL="1079500" indent="-571500">
              <a:lnSpc>
                <a:spcPct val="100000"/>
              </a:lnSpc>
              <a:spcBef>
                <a:spcPts val="1000"/>
              </a:spcBef>
              <a:buClr>
                <a:srgbClr val="792954"/>
              </a:buClr>
              <a:buFont typeface="Arial"/>
              <a:buChar char="•"/>
              <a:defRPr sz="3000">
                <a:solidFill>
                  <a:schemeClr val="tx2"/>
                </a:solidFill>
                <a:latin typeface="Akkurat-Light"/>
                <a:cs typeface="Akkurat-Light"/>
              </a:defRPr>
            </a:lvl2pPr>
            <a:lvl3pPr marL="1587500" indent="-571500">
              <a:lnSpc>
                <a:spcPct val="100000"/>
              </a:lnSpc>
              <a:spcBef>
                <a:spcPts val="1000"/>
              </a:spcBef>
              <a:buClr>
                <a:srgbClr val="792954"/>
              </a:buClr>
              <a:buFont typeface="Arial"/>
              <a:buChar char="•"/>
              <a:defRPr sz="3200">
                <a:solidFill>
                  <a:schemeClr val="tx2"/>
                </a:solidFill>
                <a:latin typeface="Akkurat-Light"/>
                <a:cs typeface="Akkurat-Light"/>
              </a:defRPr>
            </a:lvl3pPr>
            <a:lvl4pPr marL="2095500" indent="-571500">
              <a:lnSpc>
                <a:spcPct val="100000"/>
              </a:lnSpc>
              <a:spcBef>
                <a:spcPts val="1000"/>
              </a:spcBef>
              <a:buClr>
                <a:srgbClr val="792954"/>
              </a:buClr>
              <a:buFont typeface="Arial"/>
              <a:buChar char="•"/>
              <a:defRPr sz="3000">
                <a:solidFill>
                  <a:schemeClr val="tx2"/>
                </a:solidFill>
                <a:latin typeface="Akkurat-Light"/>
                <a:cs typeface="Akkurat-Light"/>
              </a:defRPr>
            </a:lvl4pPr>
            <a:lvl5pPr marL="2603500" indent="-571500">
              <a:lnSpc>
                <a:spcPct val="100000"/>
              </a:lnSpc>
              <a:spcBef>
                <a:spcPts val="1000"/>
              </a:spcBef>
              <a:buClr>
                <a:srgbClr val="792954"/>
              </a:buClr>
              <a:buFont typeface="Arial"/>
              <a:buChar char="•"/>
              <a:defRPr sz="3000">
                <a:solidFill>
                  <a:schemeClr val="tx2"/>
                </a:solidFill>
                <a:latin typeface="Akkurat-Light"/>
                <a:cs typeface="Akkurat-Light"/>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9" name="Rectangle 8"/>
          <p:cNvSpPr/>
          <p:nvPr userDrawn="1"/>
        </p:nvSpPr>
        <p:spPr>
          <a:xfrm>
            <a:off x="3321807" y="9521803"/>
            <a:ext cx="3324348" cy="244248"/>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0" name="Rectangle 9"/>
          <p:cNvSpPr/>
          <p:nvPr userDrawn="1"/>
        </p:nvSpPr>
        <p:spPr>
          <a:xfrm>
            <a:off x="9792511" y="9524816"/>
            <a:ext cx="3305670" cy="244248"/>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6" name="Rectangle 15"/>
          <p:cNvSpPr/>
          <p:nvPr userDrawn="1"/>
        </p:nvSpPr>
        <p:spPr>
          <a:xfrm>
            <a:off x="-2541" y="9524816"/>
            <a:ext cx="3324348" cy="244248"/>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7" name="Rectangle 16"/>
          <p:cNvSpPr/>
          <p:nvPr userDrawn="1"/>
        </p:nvSpPr>
        <p:spPr>
          <a:xfrm>
            <a:off x="6468163" y="9212743"/>
            <a:ext cx="3324348" cy="570141"/>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pic>
        <p:nvPicPr>
          <p:cNvPr id="19" name="Picture 18" descr="ACPWW_RGB_icon2.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4322" y="911482"/>
            <a:ext cx="875126" cy="992381"/>
          </a:xfrm>
          <a:prstGeom prst="rect">
            <a:avLst/>
          </a:prstGeom>
        </p:spPr>
      </p:pic>
    </p:spTree>
    <p:extLst>
      <p:ext uri="{BB962C8B-B14F-4D97-AF65-F5344CB8AC3E}">
        <p14:creationId xmlns:p14="http://schemas.microsoft.com/office/powerpoint/2010/main" val="311462795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rofessional - Text &amp; Image">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pPr lvl="0">
              <a:defRPr sz="1800" spc="0">
                <a:solidFill>
                  <a:srgbClr val="000000"/>
                </a:solidFill>
              </a:defRPr>
            </a:pPr>
            <a:r>
              <a:rPr lang="en-CA" sz="6400" spc="-128">
                <a:solidFill>
                  <a:srgbClr val="743250"/>
                </a:solidFill>
              </a:rPr>
              <a:t>Click to edit Master title style</a:t>
            </a:r>
            <a:endParaRPr sz="6400" spc="-128">
              <a:solidFill>
                <a:srgbClr val="743250"/>
              </a:solidFill>
            </a:endParaRPr>
          </a:p>
        </p:txBody>
      </p:sp>
      <p:sp>
        <p:nvSpPr>
          <p:cNvPr id="11" name="Content Placeholder 2"/>
          <p:cNvSpPr>
            <a:spLocks noGrp="1"/>
          </p:cNvSpPr>
          <p:nvPr>
            <p:ph sz="quarter" idx="10"/>
          </p:nvPr>
        </p:nvSpPr>
        <p:spPr>
          <a:xfrm>
            <a:off x="470337" y="3833812"/>
            <a:ext cx="4954209" cy="4898765"/>
          </a:xfrm>
          <a:prstGeom prst="rect">
            <a:avLst/>
          </a:prstGeom>
        </p:spPr>
        <p:txBody>
          <a:bodyPr vert="horz"/>
          <a:lstStyle>
            <a:lvl1pPr marL="0" indent="0">
              <a:lnSpc>
                <a:spcPct val="100000"/>
              </a:lnSpc>
              <a:spcBef>
                <a:spcPts val="1000"/>
              </a:spcBef>
              <a:buClr>
                <a:srgbClr val="792954"/>
              </a:buClr>
              <a:buFont typeface="Arial"/>
              <a:buNone/>
              <a:defRPr sz="2400">
                <a:solidFill>
                  <a:schemeClr val="tx2"/>
                </a:solidFill>
                <a:latin typeface="Akkurat-Light"/>
                <a:cs typeface="Akkurat-Light"/>
              </a:defRPr>
            </a:lvl1pPr>
            <a:lvl2pPr marL="508000" indent="0">
              <a:lnSpc>
                <a:spcPct val="100000"/>
              </a:lnSpc>
              <a:spcBef>
                <a:spcPts val="1000"/>
              </a:spcBef>
              <a:buClr>
                <a:srgbClr val="792954"/>
              </a:buClr>
              <a:buFont typeface="Arial"/>
              <a:buNone/>
              <a:defRPr sz="3000">
                <a:solidFill>
                  <a:schemeClr val="tx2"/>
                </a:solidFill>
                <a:latin typeface="Akkurat-Light"/>
                <a:cs typeface="Akkurat-Light"/>
              </a:defRPr>
            </a:lvl2pPr>
            <a:lvl3pPr marL="1016000" indent="0">
              <a:lnSpc>
                <a:spcPct val="100000"/>
              </a:lnSpc>
              <a:spcBef>
                <a:spcPts val="1000"/>
              </a:spcBef>
              <a:buClr>
                <a:srgbClr val="792954"/>
              </a:buClr>
              <a:buFont typeface="Arial"/>
              <a:buNone/>
              <a:defRPr sz="3000">
                <a:solidFill>
                  <a:schemeClr val="tx2"/>
                </a:solidFill>
                <a:latin typeface="Akkurat-Light"/>
                <a:cs typeface="Akkurat-Light"/>
              </a:defRPr>
            </a:lvl3pPr>
            <a:lvl4pPr marL="1524000" indent="0">
              <a:lnSpc>
                <a:spcPct val="100000"/>
              </a:lnSpc>
              <a:spcBef>
                <a:spcPts val="1000"/>
              </a:spcBef>
              <a:buClr>
                <a:srgbClr val="792954"/>
              </a:buClr>
              <a:buFont typeface="Arial"/>
              <a:buNone/>
              <a:defRPr sz="3000">
                <a:solidFill>
                  <a:schemeClr val="tx2"/>
                </a:solidFill>
                <a:latin typeface="Akkurat-Light"/>
                <a:cs typeface="Akkurat-Light"/>
              </a:defRPr>
            </a:lvl4pPr>
            <a:lvl5pPr marL="2032000" indent="0">
              <a:lnSpc>
                <a:spcPct val="100000"/>
              </a:lnSpc>
              <a:spcBef>
                <a:spcPts val="1000"/>
              </a:spcBef>
              <a:buClr>
                <a:srgbClr val="792954"/>
              </a:buClr>
              <a:buFont typeface="Arial"/>
              <a:buNone/>
              <a:defRPr sz="3000">
                <a:solidFill>
                  <a:schemeClr val="tx2"/>
                </a:solidFill>
                <a:latin typeface="Akkurat-Light"/>
                <a:cs typeface="Akkurat-Light"/>
              </a:defRPr>
            </a:lvl5pPr>
          </a:lstStyle>
          <a:p>
            <a:pPr lvl="0"/>
            <a:r>
              <a:rPr lang="en-CA" dirty="0"/>
              <a:t>Click to edit</a:t>
            </a:r>
          </a:p>
        </p:txBody>
      </p:sp>
      <p:sp>
        <p:nvSpPr>
          <p:cNvPr id="3" name="Picture Placeholder 2"/>
          <p:cNvSpPr>
            <a:spLocks noGrp="1"/>
          </p:cNvSpPr>
          <p:nvPr>
            <p:ph type="pic" sz="quarter" idx="11"/>
          </p:nvPr>
        </p:nvSpPr>
        <p:spPr>
          <a:xfrm>
            <a:off x="5600699" y="3833813"/>
            <a:ext cx="6837591" cy="4899025"/>
          </a:xfrm>
        </p:spPr>
        <p:txBody>
          <a:bodyPr/>
          <a:lstStyle/>
          <a:p>
            <a:endParaRPr lang="en-US"/>
          </a:p>
        </p:txBody>
      </p:sp>
      <p:sp>
        <p:nvSpPr>
          <p:cNvPr id="16" name="Rectangle 15"/>
          <p:cNvSpPr/>
          <p:nvPr userDrawn="1"/>
        </p:nvSpPr>
        <p:spPr>
          <a:xfrm>
            <a:off x="3321807" y="9521803"/>
            <a:ext cx="3324348" cy="244248"/>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7" name="Rectangle 16"/>
          <p:cNvSpPr/>
          <p:nvPr userDrawn="1"/>
        </p:nvSpPr>
        <p:spPr>
          <a:xfrm>
            <a:off x="9792511" y="9524816"/>
            <a:ext cx="3305670" cy="244248"/>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8" name="Rectangle 17"/>
          <p:cNvSpPr/>
          <p:nvPr userDrawn="1"/>
        </p:nvSpPr>
        <p:spPr>
          <a:xfrm>
            <a:off x="-2541" y="9524816"/>
            <a:ext cx="3324348" cy="244248"/>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9" name="Rectangle 18"/>
          <p:cNvSpPr/>
          <p:nvPr userDrawn="1"/>
        </p:nvSpPr>
        <p:spPr>
          <a:xfrm>
            <a:off x="6468163" y="9212743"/>
            <a:ext cx="3324348" cy="570141"/>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pic>
        <p:nvPicPr>
          <p:cNvPr id="20" name="Picture 19" descr="ACPWW_RGB_icon2.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4322" y="911482"/>
            <a:ext cx="875126" cy="992381"/>
          </a:xfrm>
          <a:prstGeom prst="rect">
            <a:avLst/>
          </a:prstGeom>
        </p:spPr>
      </p:pic>
    </p:spTree>
    <p:extLst>
      <p:ext uri="{BB962C8B-B14F-4D97-AF65-F5344CB8AC3E}">
        <p14:creationId xmlns:p14="http://schemas.microsoft.com/office/powerpoint/2010/main" val="174116503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alth - Divider">
    <p:spTree>
      <p:nvGrpSpPr>
        <p:cNvPr id="1" name=""/>
        <p:cNvGrpSpPr/>
        <p:nvPr/>
      </p:nvGrpSpPr>
      <p:grpSpPr>
        <a:xfrm>
          <a:off x="0" y="0"/>
          <a:ext cx="0" cy="0"/>
          <a:chOff x="0" y="0"/>
          <a:chExt cx="0" cy="0"/>
        </a:xfrm>
      </p:grpSpPr>
      <p:sp>
        <p:nvSpPr>
          <p:cNvPr id="12" name="Shape 10"/>
          <p:cNvSpPr/>
          <p:nvPr/>
        </p:nvSpPr>
        <p:spPr>
          <a:xfrm>
            <a:off x="8761790" y="227050"/>
            <a:ext cx="3864658" cy="50270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600">
                <a:solidFill>
                  <a:srgbClr val="5B7563"/>
                </a:solidFill>
                <a:latin typeface="Akkurat-Light"/>
                <a:ea typeface="Akkurat-Light"/>
                <a:cs typeface="Akkurat-Light"/>
                <a:sym typeface="Akkurat-Light"/>
              </a:defRPr>
            </a:lvl1pPr>
          </a:lstStyle>
          <a:p>
            <a:pPr lvl="0" algn="r">
              <a:defRPr sz="1800">
                <a:solidFill>
                  <a:srgbClr val="000000"/>
                </a:solidFill>
              </a:defRPr>
            </a:pPr>
            <a:r>
              <a:rPr lang="en-CA" sz="2600" dirty="0" err="1">
                <a:solidFill>
                  <a:schemeClr val="tx2">
                    <a:lumMod val="60000"/>
                    <a:lumOff val="40000"/>
                  </a:schemeClr>
                </a:solidFill>
              </a:rPr>
              <a:t>acpww.ca</a:t>
            </a:r>
            <a:endParaRPr sz="2600" dirty="0">
              <a:solidFill>
                <a:schemeClr val="tx2">
                  <a:lumMod val="60000"/>
                  <a:lumOff val="40000"/>
                </a:schemeClr>
              </a:solidFill>
            </a:endParaRPr>
          </a:p>
        </p:txBody>
      </p:sp>
      <p:sp>
        <p:nvSpPr>
          <p:cNvPr id="7" name="Shape 7"/>
          <p:cNvSpPr>
            <a:spLocks noGrp="1"/>
          </p:cNvSpPr>
          <p:nvPr>
            <p:ph type="title"/>
          </p:nvPr>
        </p:nvSpPr>
        <p:spPr>
          <a:xfrm>
            <a:off x="2133600" y="5068748"/>
            <a:ext cx="10871200" cy="2108200"/>
          </a:xfrm>
          <a:prstGeom prst="rect">
            <a:avLst/>
          </a:prstGeom>
        </p:spPr>
        <p:txBody>
          <a:bodyPr anchor="b"/>
          <a:lstStyle/>
          <a:p>
            <a:pPr lvl="0">
              <a:defRPr sz="1800" spc="0">
                <a:solidFill>
                  <a:srgbClr val="000000"/>
                </a:solidFill>
              </a:defRPr>
            </a:pPr>
            <a:r>
              <a:rPr lang="en-CA" sz="6400" spc="-128">
                <a:solidFill>
                  <a:srgbClr val="743250"/>
                </a:solidFill>
              </a:rPr>
              <a:t>Click to edit Master title style</a:t>
            </a:r>
            <a:endParaRPr sz="6400" spc="-128">
              <a:solidFill>
                <a:srgbClr val="743250"/>
              </a:solidFill>
            </a:endParaRPr>
          </a:p>
        </p:txBody>
      </p:sp>
      <p:sp>
        <p:nvSpPr>
          <p:cNvPr id="5" name="Content Placeholder 4"/>
          <p:cNvSpPr>
            <a:spLocks noGrp="1"/>
          </p:cNvSpPr>
          <p:nvPr>
            <p:ph sz="quarter" idx="10" hasCustomPrompt="1"/>
          </p:nvPr>
        </p:nvSpPr>
        <p:spPr>
          <a:xfrm>
            <a:off x="2088240" y="7332765"/>
            <a:ext cx="5229225" cy="588765"/>
          </a:xfrm>
          <a:prstGeom prst="rect">
            <a:avLst/>
          </a:prstGeom>
        </p:spPr>
        <p:txBody>
          <a:bodyPr vert="horz"/>
          <a:lstStyle>
            <a:lvl1pPr marL="0" indent="0" algn="l">
              <a:buNone/>
              <a:defRPr sz="2600">
                <a:solidFill>
                  <a:srgbClr val="597364"/>
                </a:solidFill>
                <a:latin typeface="Akkurat-Light"/>
                <a:cs typeface="Akkurat-Light"/>
              </a:defRPr>
            </a:lvl1pPr>
            <a:lvl2pPr marL="508000" indent="0">
              <a:buNone/>
              <a:defRPr sz="3000">
                <a:solidFill>
                  <a:srgbClr val="597364"/>
                </a:solidFill>
                <a:latin typeface="Akkurat-Light"/>
                <a:cs typeface="Akkurat-Light"/>
              </a:defRPr>
            </a:lvl2pPr>
            <a:lvl3pPr marL="1016000" indent="0">
              <a:buNone/>
              <a:defRPr sz="3000">
                <a:solidFill>
                  <a:srgbClr val="597364"/>
                </a:solidFill>
                <a:latin typeface="Akkurat-Light"/>
                <a:cs typeface="Akkurat-Light"/>
              </a:defRPr>
            </a:lvl3pPr>
            <a:lvl4pPr marL="1524000" indent="0">
              <a:buNone/>
              <a:defRPr sz="3000">
                <a:solidFill>
                  <a:srgbClr val="597364"/>
                </a:solidFill>
                <a:latin typeface="Akkurat-Light"/>
                <a:cs typeface="Akkurat-Light"/>
              </a:defRPr>
            </a:lvl4pPr>
            <a:lvl5pPr marL="2032000" indent="0">
              <a:buNone/>
              <a:defRPr sz="3000">
                <a:solidFill>
                  <a:srgbClr val="597364"/>
                </a:solidFill>
                <a:latin typeface="Akkurat-Light"/>
                <a:cs typeface="Akkurat-Light"/>
              </a:defRPr>
            </a:lvl5pPr>
          </a:lstStyle>
          <a:p>
            <a:pPr lvl="0"/>
            <a:r>
              <a:rPr lang="en-CA" dirty="0"/>
              <a:t>Subhead</a:t>
            </a:r>
            <a:endParaRPr lang="en-US" dirty="0"/>
          </a:p>
        </p:txBody>
      </p:sp>
      <p:sp>
        <p:nvSpPr>
          <p:cNvPr id="14" name="Rectangle 13"/>
          <p:cNvSpPr/>
          <p:nvPr userDrawn="1"/>
        </p:nvSpPr>
        <p:spPr>
          <a:xfrm>
            <a:off x="3321807" y="9521803"/>
            <a:ext cx="3324348" cy="244248"/>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5" name="Rectangle 14"/>
          <p:cNvSpPr/>
          <p:nvPr userDrawn="1"/>
        </p:nvSpPr>
        <p:spPr>
          <a:xfrm>
            <a:off x="6468163" y="9524816"/>
            <a:ext cx="3305670" cy="244248"/>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6" name="Rectangle 15"/>
          <p:cNvSpPr/>
          <p:nvPr userDrawn="1"/>
        </p:nvSpPr>
        <p:spPr>
          <a:xfrm>
            <a:off x="-2541" y="9524816"/>
            <a:ext cx="3324348" cy="244248"/>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7" name="Rectangle 16"/>
          <p:cNvSpPr/>
          <p:nvPr userDrawn="1"/>
        </p:nvSpPr>
        <p:spPr>
          <a:xfrm>
            <a:off x="9693152" y="9212743"/>
            <a:ext cx="3324348" cy="570141"/>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pic>
        <p:nvPicPr>
          <p:cNvPr id="20" name="Picture 19" descr="ACPWW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4408" y="1023794"/>
            <a:ext cx="5877621" cy="1642996"/>
          </a:xfrm>
          <a:prstGeom prst="rect">
            <a:avLst/>
          </a:prstGeom>
        </p:spPr>
      </p:pic>
      <p:pic>
        <p:nvPicPr>
          <p:cNvPr id="22" name="Picture 21" descr="ACPWW_RGB_icon4.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28300" y="939947"/>
            <a:ext cx="1798435" cy="1774926"/>
          </a:xfrm>
          <a:prstGeom prst="rect">
            <a:avLst/>
          </a:prstGeom>
        </p:spPr>
      </p:pic>
    </p:spTree>
    <p:extLst>
      <p:ext uri="{BB962C8B-B14F-4D97-AF65-F5344CB8AC3E}">
        <p14:creationId xmlns:p14="http://schemas.microsoft.com/office/powerpoint/2010/main" val="91149379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alth - Full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3004800" cy="9645650"/>
          </a:xfrm>
          <a:prstGeom prst="rect">
            <a:avLst/>
          </a:prstGeom>
        </p:spPr>
        <p:txBody>
          <a:bodyPr vert="horz"/>
          <a:lstStyle>
            <a:lvl1pPr marL="0" indent="0">
              <a:buNone/>
              <a:defRPr baseline="0">
                <a:latin typeface="Akkurat-Light"/>
                <a:cs typeface="Akkurat-Light"/>
              </a:defRPr>
            </a:lvl1pPr>
          </a:lstStyle>
          <a:p>
            <a:r>
              <a:rPr lang="en-US" dirty="0"/>
              <a:t>Full Picture</a:t>
            </a:r>
          </a:p>
        </p:txBody>
      </p:sp>
      <p:sp>
        <p:nvSpPr>
          <p:cNvPr id="7" name="Rectangle 6"/>
          <p:cNvSpPr/>
          <p:nvPr userDrawn="1"/>
        </p:nvSpPr>
        <p:spPr>
          <a:xfrm>
            <a:off x="3321807" y="9521803"/>
            <a:ext cx="3324348" cy="244248"/>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2" name="Rectangle 11"/>
          <p:cNvSpPr/>
          <p:nvPr userDrawn="1"/>
        </p:nvSpPr>
        <p:spPr>
          <a:xfrm>
            <a:off x="6468163" y="9524816"/>
            <a:ext cx="3305670" cy="244248"/>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3" name="Rectangle 12"/>
          <p:cNvSpPr/>
          <p:nvPr userDrawn="1"/>
        </p:nvSpPr>
        <p:spPr>
          <a:xfrm>
            <a:off x="-2541" y="9524816"/>
            <a:ext cx="3324348" cy="244248"/>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4" name="Rectangle 13"/>
          <p:cNvSpPr/>
          <p:nvPr userDrawn="1"/>
        </p:nvSpPr>
        <p:spPr>
          <a:xfrm>
            <a:off x="9693152" y="9212743"/>
            <a:ext cx="3324348" cy="570141"/>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spTree>
    <p:extLst>
      <p:ext uri="{BB962C8B-B14F-4D97-AF65-F5344CB8AC3E}">
        <p14:creationId xmlns:p14="http://schemas.microsoft.com/office/powerpoint/2010/main" val="86295212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Health - Content">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spc="0">
                <a:solidFill>
                  <a:srgbClr val="000000"/>
                </a:solidFill>
              </a:defRPr>
            </a:pPr>
            <a:r>
              <a:rPr lang="en-CA" sz="6400" spc="-128">
                <a:solidFill>
                  <a:srgbClr val="743250"/>
                </a:solidFill>
              </a:rPr>
              <a:t>Click to edit Master title style</a:t>
            </a:r>
            <a:endParaRPr sz="6400" spc="-128">
              <a:solidFill>
                <a:srgbClr val="743250"/>
              </a:solidFill>
            </a:endParaRPr>
          </a:p>
        </p:txBody>
      </p:sp>
      <p:sp>
        <p:nvSpPr>
          <p:cNvPr id="3" name="Content Placeholder 2"/>
          <p:cNvSpPr>
            <a:spLocks noGrp="1"/>
          </p:cNvSpPr>
          <p:nvPr>
            <p:ph sz="quarter" idx="10"/>
          </p:nvPr>
        </p:nvSpPr>
        <p:spPr>
          <a:xfrm>
            <a:off x="1524000" y="3833813"/>
            <a:ext cx="10914291" cy="4475162"/>
          </a:xfrm>
          <a:prstGeom prst="rect">
            <a:avLst/>
          </a:prstGeom>
        </p:spPr>
        <p:txBody>
          <a:bodyPr vert="horz"/>
          <a:lstStyle>
            <a:lvl1pPr marL="571500" indent="-571500">
              <a:lnSpc>
                <a:spcPct val="100000"/>
              </a:lnSpc>
              <a:spcBef>
                <a:spcPts val="1000"/>
              </a:spcBef>
              <a:buClr>
                <a:srgbClr val="792954"/>
              </a:buClr>
              <a:buFont typeface="Arial"/>
              <a:buChar char="•"/>
              <a:defRPr sz="3000">
                <a:solidFill>
                  <a:schemeClr val="tx2"/>
                </a:solidFill>
                <a:latin typeface="Akkurat-Light"/>
                <a:cs typeface="Akkurat-Light"/>
              </a:defRPr>
            </a:lvl1pPr>
            <a:lvl2pPr marL="1079500" indent="-571500">
              <a:lnSpc>
                <a:spcPct val="100000"/>
              </a:lnSpc>
              <a:spcBef>
                <a:spcPts val="1000"/>
              </a:spcBef>
              <a:buClr>
                <a:srgbClr val="792954"/>
              </a:buClr>
              <a:buFont typeface="Arial"/>
              <a:buChar char="•"/>
              <a:defRPr sz="3000">
                <a:solidFill>
                  <a:schemeClr val="tx2"/>
                </a:solidFill>
                <a:latin typeface="Akkurat-Light"/>
                <a:cs typeface="Akkurat-Light"/>
              </a:defRPr>
            </a:lvl2pPr>
            <a:lvl3pPr marL="1587500" indent="-571500">
              <a:lnSpc>
                <a:spcPct val="100000"/>
              </a:lnSpc>
              <a:spcBef>
                <a:spcPts val="1000"/>
              </a:spcBef>
              <a:buClr>
                <a:srgbClr val="792954"/>
              </a:buClr>
              <a:buFont typeface="Arial"/>
              <a:buChar char="•"/>
              <a:defRPr sz="3200">
                <a:solidFill>
                  <a:schemeClr val="tx2"/>
                </a:solidFill>
                <a:latin typeface="Akkurat-Light"/>
                <a:cs typeface="Akkurat-Light"/>
              </a:defRPr>
            </a:lvl3pPr>
            <a:lvl4pPr marL="2095500" indent="-571500">
              <a:lnSpc>
                <a:spcPct val="100000"/>
              </a:lnSpc>
              <a:spcBef>
                <a:spcPts val="1000"/>
              </a:spcBef>
              <a:buClr>
                <a:srgbClr val="792954"/>
              </a:buClr>
              <a:buFont typeface="Arial"/>
              <a:buChar char="•"/>
              <a:defRPr sz="3000">
                <a:solidFill>
                  <a:schemeClr val="tx2"/>
                </a:solidFill>
                <a:latin typeface="Akkurat-Light"/>
                <a:cs typeface="Akkurat-Light"/>
              </a:defRPr>
            </a:lvl4pPr>
            <a:lvl5pPr marL="2603500" indent="-571500">
              <a:lnSpc>
                <a:spcPct val="100000"/>
              </a:lnSpc>
              <a:spcBef>
                <a:spcPts val="1000"/>
              </a:spcBef>
              <a:buClr>
                <a:srgbClr val="792954"/>
              </a:buClr>
              <a:buFont typeface="Arial"/>
              <a:buChar char="•"/>
              <a:defRPr sz="3000">
                <a:solidFill>
                  <a:schemeClr val="tx2"/>
                </a:solidFill>
                <a:latin typeface="Akkurat-Light"/>
                <a:cs typeface="Akkurat-Light"/>
              </a:defRPr>
            </a:lvl5pPr>
          </a:lstStyle>
          <a:p>
            <a:pPr lvl="0"/>
            <a:r>
              <a:rPr lang="en-CA" dirty="0"/>
              <a:t>Click to edit Master text styles</a:t>
            </a:r>
          </a:p>
          <a:p>
            <a:pPr lvl="1"/>
            <a:r>
              <a:rPr lang="en-CA" dirty="0"/>
              <a:t>Second level</a:t>
            </a:r>
          </a:p>
          <a:p>
            <a:pPr lvl="2"/>
            <a:r>
              <a:rPr lang="en-CA" dirty="0"/>
              <a:t>Third level</a:t>
            </a:r>
            <a:endParaRPr lang="en-US" sz="2600" b="0" i="0" dirty="0">
              <a:solidFill>
                <a:srgbClr val="000000"/>
              </a:solidFill>
              <a:latin typeface="Lucida Grande"/>
              <a:ea typeface="Lucida Grande"/>
              <a:cs typeface="Lucida Grande"/>
            </a:endParaRPr>
          </a:p>
          <a:p>
            <a:pPr lvl="3"/>
            <a:r>
              <a:rPr lang="en-CA" dirty="0"/>
              <a:t>Fourth level</a:t>
            </a:r>
          </a:p>
          <a:p>
            <a:pPr lvl="4"/>
            <a:r>
              <a:rPr lang="en-CA" dirty="0"/>
              <a:t>Fifth level</a:t>
            </a:r>
            <a:endParaRPr lang="en-US" dirty="0"/>
          </a:p>
        </p:txBody>
      </p:sp>
      <p:sp>
        <p:nvSpPr>
          <p:cNvPr id="9" name="Rectangle 8"/>
          <p:cNvSpPr/>
          <p:nvPr userDrawn="1"/>
        </p:nvSpPr>
        <p:spPr>
          <a:xfrm>
            <a:off x="3321807" y="9521803"/>
            <a:ext cx="3324348" cy="244248"/>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0" name="Rectangle 9"/>
          <p:cNvSpPr/>
          <p:nvPr userDrawn="1"/>
        </p:nvSpPr>
        <p:spPr>
          <a:xfrm>
            <a:off x="6468163" y="9524816"/>
            <a:ext cx="3305670" cy="244248"/>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6" name="Rectangle 15"/>
          <p:cNvSpPr/>
          <p:nvPr userDrawn="1"/>
        </p:nvSpPr>
        <p:spPr>
          <a:xfrm>
            <a:off x="-2541" y="9524816"/>
            <a:ext cx="3324348" cy="244248"/>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7" name="Rectangle 16"/>
          <p:cNvSpPr/>
          <p:nvPr userDrawn="1"/>
        </p:nvSpPr>
        <p:spPr>
          <a:xfrm>
            <a:off x="9693152" y="9212743"/>
            <a:ext cx="3324348" cy="570141"/>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pic>
        <p:nvPicPr>
          <p:cNvPr id="19" name="Picture 18" descr="ACPWW_RGB_icon4.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41168" y="967886"/>
            <a:ext cx="954269" cy="941796"/>
          </a:xfrm>
          <a:prstGeom prst="rect">
            <a:avLst/>
          </a:prstGeom>
        </p:spPr>
      </p:pic>
    </p:spTree>
    <p:extLst>
      <p:ext uri="{BB962C8B-B14F-4D97-AF65-F5344CB8AC3E}">
        <p14:creationId xmlns:p14="http://schemas.microsoft.com/office/powerpoint/2010/main" val="83998703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Health - Text &amp; Image">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pPr lvl="0">
              <a:defRPr sz="1800" spc="0">
                <a:solidFill>
                  <a:srgbClr val="000000"/>
                </a:solidFill>
              </a:defRPr>
            </a:pPr>
            <a:r>
              <a:rPr lang="en-CA" sz="6400" spc="-128">
                <a:solidFill>
                  <a:srgbClr val="743250"/>
                </a:solidFill>
              </a:rPr>
              <a:t>Click to edit Master title style</a:t>
            </a:r>
            <a:endParaRPr sz="6400" spc="-128">
              <a:solidFill>
                <a:srgbClr val="743250"/>
              </a:solidFill>
            </a:endParaRPr>
          </a:p>
        </p:txBody>
      </p:sp>
      <p:sp>
        <p:nvSpPr>
          <p:cNvPr id="11" name="Content Placeholder 2"/>
          <p:cNvSpPr>
            <a:spLocks noGrp="1"/>
          </p:cNvSpPr>
          <p:nvPr>
            <p:ph sz="quarter" idx="10"/>
          </p:nvPr>
        </p:nvSpPr>
        <p:spPr>
          <a:xfrm>
            <a:off x="470337" y="3833812"/>
            <a:ext cx="4954209" cy="4898765"/>
          </a:xfrm>
          <a:prstGeom prst="rect">
            <a:avLst/>
          </a:prstGeom>
        </p:spPr>
        <p:txBody>
          <a:bodyPr vert="horz"/>
          <a:lstStyle>
            <a:lvl1pPr marL="0" indent="0">
              <a:lnSpc>
                <a:spcPct val="100000"/>
              </a:lnSpc>
              <a:spcBef>
                <a:spcPts val="1000"/>
              </a:spcBef>
              <a:buClr>
                <a:srgbClr val="792954"/>
              </a:buClr>
              <a:buFont typeface="Arial"/>
              <a:buNone/>
              <a:defRPr sz="2400">
                <a:solidFill>
                  <a:schemeClr val="tx2"/>
                </a:solidFill>
                <a:latin typeface="Akkurat-Light"/>
                <a:cs typeface="Akkurat-Light"/>
              </a:defRPr>
            </a:lvl1pPr>
            <a:lvl2pPr marL="508000" indent="0">
              <a:lnSpc>
                <a:spcPct val="100000"/>
              </a:lnSpc>
              <a:spcBef>
                <a:spcPts val="1000"/>
              </a:spcBef>
              <a:buClr>
                <a:srgbClr val="792954"/>
              </a:buClr>
              <a:buFont typeface="Arial"/>
              <a:buNone/>
              <a:defRPr sz="3000">
                <a:solidFill>
                  <a:schemeClr val="tx2"/>
                </a:solidFill>
                <a:latin typeface="Akkurat-Light"/>
                <a:cs typeface="Akkurat-Light"/>
              </a:defRPr>
            </a:lvl2pPr>
            <a:lvl3pPr marL="1016000" indent="0">
              <a:lnSpc>
                <a:spcPct val="100000"/>
              </a:lnSpc>
              <a:spcBef>
                <a:spcPts val="1000"/>
              </a:spcBef>
              <a:buClr>
                <a:srgbClr val="792954"/>
              </a:buClr>
              <a:buFont typeface="Arial"/>
              <a:buNone/>
              <a:defRPr sz="3000">
                <a:solidFill>
                  <a:schemeClr val="tx2"/>
                </a:solidFill>
                <a:latin typeface="Akkurat-Light"/>
                <a:cs typeface="Akkurat-Light"/>
              </a:defRPr>
            </a:lvl3pPr>
            <a:lvl4pPr marL="1524000" indent="0">
              <a:lnSpc>
                <a:spcPct val="100000"/>
              </a:lnSpc>
              <a:spcBef>
                <a:spcPts val="1000"/>
              </a:spcBef>
              <a:buClr>
                <a:srgbClr val="792954"/>
              </a:buClr>
              <a:buFont typeface="Arial"/>
              <a:buNone/>
              <a:defRPr sz="3000">
                <a:solidFill>
                  <a:schemeClr val="tx2"/>
                </a:solidFill>
                <a:latin typeface="Akkurat-Light"/>
                <a:cs typeface="Akkurat-Light"/>
              </a:defRPr>
            </a:lvl4pPr>
            <a:lvl5pPr marL="2032000" indent="0">
              <a:lnSpc>
                <a:spcPct val="100000"/>
              </a:lnSpc>
              <a:spcBef>
                <a:spcPts val="1000"/>
              </a:spcBef>
              <a:buClr>
                <a:srgbClr val="792954"/>
              </a:buClr>
              <a:buFont typeface="Arial"/>
              <a:buNone/>
              <a:defRPr sz="3000">
                <a:solidFill>
                  <a:schemeClr val="tx2"/>
                </a:solidFill>
                <a:latin typeface="Akkurat-Light"/>
                <a:cs typeface="Akkurat-Light"/>
              </a:defRPr>
            </a:lvl5pPr>
          </a:lstStyle>
          <a:p>
            <a:pPr lvl="0"/>
            <a:r>
              <a:rPr lang="en-CA" dirty="0"/>
              <a:t>Click to edit</a:t>
            </a:r>
          </a:p>
        </p:txBody>
      </p:sp>
      <p:sp>
        <p:nvSpPr>
          <p:cNvPr id="3" name="Picture Placeholder 2"/>
          <p:cNvSpPr>
            <a:spLocks noGrp="1"/>
          </p:cNvSpPr>
          <p:nvPr>
            <p:ph type="pic" sz="quarter" idx="11"/>
          </p:nvPr>
        </p:nvSpPr>
        <p:spPr>
          <a:xfrm>
            <a:off x="5600699" y="3833813"/>
            <a:ext cx="6837591" cy="4899025"/>
          </a:xfrm>
        </p:spPr>
        <p:txBody>
          <a:bodyPr/>
          <a:lstStyle/>
          <a:p>
            <a:endParaRPr lang="en-US"/>
          </a:p>
        </p:txBody>
      </p:sp>
      <p:sp>
        <p:nvSpPr>
          <p:cNvPr id="16" name="Rectangle 15"/>
          <p:cNvSpPr/>
          <p:nvPr userDrawn="1"/>
        </p:nvSpPr>
        <p:spPr>
          <a:xfrm>
            <a:off x="3321807" y="9521803"/>
            <a:ext cx="3324348" cy="244248"/>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7" name="Rectangle 16"/>
          <p:cNvSpPr/>
          <p:nvPr userDrawn="1"/>
        </p:nvSpPr>
        <p:spPr>
          <a:xfrm>
            <a:off x="6468163" y="9524816"/>
            <a:ext cx="3305670" cy="244248"/>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8" name="Rectangle 17"/>
          <p:cNvSpPr/>
          <p:nvPr userDrawn="1"/>
        </p:nvSpPr>
        <p:spPr>
          <a:xfrm>
            <a:off x="-2541" y="9524816"/>
            <a:ext cx="3324348" cy="244248"/>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9" name="Rectangle 18"/>
          <p:cNvSpPr/>
          <p:nvPr userDrawn="1"/>
        </p:nvSpPr>
        <p:spPr>
          <a:xfrm>
            <a:off x="9693152" y="9212743"/>
            <a:ext cx="3324348" cy="570141"/>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pic>
        <p:nvPicPr>
          <p:cNvPr id="20" name="Picture 19" descr="ACPWW_RGB_icon4.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41168" y="967886"/>
            <a:ext cx="954269" cy="941796"/>
          </a:xfrm>
          <a:prstGeom prst="rect">
            <a:avLst/>
          </a:prstGeom>
        </p:spPr>
      </p:pic>
    </p:spTree>
    <p:extLst>
      <p:ext uri="{BB962C8B-B14F-4D97-AF65-F5344CB8AC3E}">
        <p14:creationId xmlns:p14="http://schemas.microsoft.com/office/powerpoint/2010/main" val="355829042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567334" y="9113520"/>
            <a:ext cx="2731008" cy="520192"/>
          </a:xfrm>
          <a:prstGeom prst="rect">
            <a:avLst/>
          </a:prstGeom>
        </p:spPr>
        <p:txBody>
          <a:bodyPr/>
          <a:lstStyle/>
          <a:p>
            <a:fld id="{5B337A84-C176-4FC8-B075-536980ACE693}" type="datetime1">
              <a:rPr lang="en-CA" smtClean="0"/>
              <a:t>28/03/2018</a:t>
            </a:fld>
            <a:endParaRPr lang="en-CA" dirty="0"/>
          </a:p>
        </p:txBody>
      </p:sp>
      <p:sp>
        <p:nvSpPr>
          <p:cNvPr id="4" name="Footer Placeholder 3"/>
          <p:cNvSpPr>
            <a:spLocks noGrp="1"/>
          </p:cNvSpPr>
          <p:nvPr>
            <p:ph type="ftr" sz="quarter" idx="11"/>
          </p:nvPr>
        </p:nvSpPr>
        <p:spPr>
          <a:xfrm>
            <a:off x="6229436" y="9113521"/>
            <a:ext cx="3343191" cy="519289"/>
          </a:xfrm>
          <a:prstGeom prst="rect">
            <a:avLst/>
          </a:prstGeom>
        </p:spPr>
        <p:txBody>
          <a:bodyPr/>
          <a:lstStyle/>
          <a:p>
            <a:r>
              <a:rPr lang="en-CA"/>
              <a:t>Advocacy Centre for the Elderly  2015</a:t>
            </a:r>
            <a:endParaRPr lang="en-CA" dirty="0"/>
          </a:p>
        </p:txBody>
      </p:sp>
      <p:sp>
        <p:nvSpPr>
          <p:cNvPr id="5" name="Slide Number Placeholder 4"/>
          <p:cNvSpPr>
            <a:spLocks noGrp="1"/>
          </p:cNvSpPr>
          <p:nvPr>
            <p:ph type="sldNum" sz="quarter" idx="12"/>
          </p:nvPr>
        </p:nvSpPr>
        <p:spPr>
          <a:xfrm>
            <a:off x="12298342" y="9113521"/>
            <a:ext cx="520192" cy="519289"/>
          </a:xfrm>
          <a:prstGeom prst="rect">
            <a:avLst/>
          </a:prstGeom>
        </p:spPr>
        <p:txBody>
          <a:bodyPr/>
          <a:lstStyle/>
          <a:p>
            <a:fld id="{9122E186-455E-489A-B562-BDC8B63BEB6D}" type="slidenum">
              <a:rPr lang="en-CA" smtClean="0"/>
              <a:t>‹#›</a:t>
            </a:fld>
            <a:endParaRPr lang="en-CA" dirty="0"/>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133701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 Full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3004800" cy="9645650"/>
          </a:xfrm>
          <a:prstGeom prst="rect">
            <a:avLst/>
          </a:prstGeom>
        </p:spPr>
        <p:txBody>
          <a:bodyPr vert="horz"/>
          <a:lstStyle>
            <a:lvl1pPr marL="0" indent="0">
              <a:buNone/>
              <a:defRPr baseline="0">
                <a:latin typeface="Akkurat-Light"/>
                <a:cs typeface="Akkurat-Light"/>
              </a:defRPr>
            </a:lvl1pPr>
          </a:lstStyle>
          <a:p>
            <a:r>
              <a:rPr lang="en-US" dirty="0"/>
              <a:t>Full Picture</a:t>
            </a:r>
          </a:p>
        </p:txBody>
      </p:sp>
      <p:sp>
        <p:nvSpPr>
          <p:cNvPr id="14" name="Rectangle 13"/>
          <p:cNvSpPr/>
          <p:nvPr/>
        </p:nvSpPr>
        <p:spPr>
          <a:xfrm>
            <a:off x="6505098" y="9524816"/>
            <a:ext cx="3324348" cy="244248"/>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5" name="Rectangle 14"/>
          <p:cNvSpPr/>
          <p:nvPr/>
        </p:nvSpPr>
        <p:spPr>
          <a:xfrm>
            <a:off x="9792511" y="9524816"/>
            <a:ext cx="3305670" cy="244248"/>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6" name="Rectangle 15"/>
          <p:cNvSpPr/>
          <p:nvPr/>
        </p:nvSpPr>
        <p:spPr>
          <a:xfrm>
            <a:off x="3180750" y="9524816"/>
            <a:ext cx="3324348" cy="244248"/>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7" name="Rectangle 16"/>
          <p:cNvSpPr/>
          <p:nvPr/>
        </p:nvSpPr>
        <p:spPr>
          <a:xfrm>
            <a:off x="0" y="9198923"/>
            <a:ext cx="3224742" cy="570141"/>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spTree>
    <p:extLst>
      <p:ext uri="{BB962C8B-B14F-4D97-AF65-F5344CB8AC3E}">
        <p14:creationId xmlns:p14="http://schemas.microsoft.com/office/powerpoint/2010/main" val="309674678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Main - Content">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spc="0">
                <a:solidFill>
                  <a:srgbClr val="000000"/>
                </a:solidFill>
              </a:defRPr>
            </a:pPr>
            <a:r>
              <a:rPr lang="en-CA" sz="6400" spc="-128">
                <a:solidFill>
                  <a:srgbClr val="743250"/>
                </a:solidFill>
              </a:rPr>
              <a:t>Click to edit Master title style</a:t>
            </a:r>
            <a:endParaRPr sz="6400" spc="-128">
              <a:solidFill>
                <a:srgbClr val="743250"/>
              </a:solidFill>
            </a:endParaRPr>
          </a:p>
        </p:txBody>
      </p:sp>
      <p:pic>
        <p:nvPicPr>
          <p:cNvPr id="6" name="Picture 5" descr="ACPWW_RGB.jpg"/>
          <p:cNvPicPr>
            <a:picLocks noChangeAspect="1"/>
          </p:cNvPicPr>
          <p:nvPr/>
        </p:nvPicPr>
        <p:blipFill rotWithShape="1">
          <a:blip r:embed="rId2">
            <a:extLst>
              <a:ext uri="{28A0092B-C50C-407E-A947-70E740481C1C}">
                <a14:useLocalDpi xmlns:a14="http://schemas.microsoft.com/office/drawing/2010/main" val="0"/>
              </a:ext>
            </a:extLst>
          </a:blip>
          <a:srcRect l="5881" t="13888" r="65152"/>
          <a:stretch/>
        </p:blipFill>
        <p:spPr>
          <a:xfrm>
            <a:off x="298832" y="911482"/>
            <a:ext cx="971204" cy="1104562"/>
          </a:xfrm>
          <a:prstGeom prst="rect">
            <a:avLst/>
          </a:prstGeom>
        </p:spPr>
      </p:pic>
      <p:sp>
        <p:nvSpPr>
          <p:cNvPr id="3" name="Content Placeholder 2"/>
          <p:cNvSpPr>
            <a:spLocks noGrp="1"/>
          </p:cNvSpPr>
          <p:nvPr>
            <p:ph sz="quarter" idx="10"/>
          </p:nvPr>
        </p:nvSpPr>
        <p:spPr>
          <a:xfrm>
            <a:off x="1524000" y="3833813"/>
            <a:ext cx="10914291" cy="4475162"/>
          </a:xfrm>
          <a:prstGeom prst="rect">
            <a:avLst/>
          </a:prstGeom>
        </p:spPr>
        <p:txBody>
          <a:bodyPr vert="horz"/>
          <a:lstStyle>
            <a:lvl1pPr marL="571500" indent="-571500">
              <a:lnSpc>
                <a:spcPct val="100000"/>
              </a:lnSpc>
              <a:spcBef>
                <a:spcPts val="1000"/>
              </a:spcBef>
              <a:buClr>
                <a:srgbClr val="792954"/>
              </a:buClr>
              <a:buFont typeface="Arial"/>
              <a:buChar char="•"/>
              <a:defRPr sz="3000">
                <a:solidFill>
                  <a:schemeClr val="tx2"/>
                </a:solidFill>
                <a:latin typeface="Akkurat-Light"/>
                <a:cs typeface="Akkurat-Light"/>
              </a:defRPr>
            </a:lvl1pPr>
            <a:lvl2pPr marL="1079500" indent="-571500">
              <a:lnSpc>
                <a:spcPct val="100000"/>
              </a:lnSpc>
              <a:spcBef>
                <a:spcPts val="1000"/>
              </a:spcBef>
              <a:buClr>
                <a:srgbClr val="792954"/>
              </a:buClr>
              <a:buFont typeface="Arial"/>
              <a:buChar char="•"/>
              <a:defRPr sz="3000">
                <a:solidFill>
                  <a:schemeClr val="tx2"/>
                </a:solidFill>
                <a:latin typeface="Akkurat-Light"/>
                <a:cs typeface="Akkurat-Light"/>
              </a:defRPr>
            </a:lvl2pPr>
            <a:lvl3pPr marL="1587500" indent="-571500">
              <a:lnSpc>
                <a:spcPct val="100000"/>
              </a:lnSpc>
              <a:spcBef>
                <a:spcPts val="1000"/>
              </a:spcBef>
              <a:buClr>
                <a:srgbClr val="792954"/>
              </a:buClr>
              <a:buFont typeface="Arial"/>
              <a:buChar char="•"/>
              <a:defRPr sz="3200">
                <a:solidFill>
                  <a:schemeClr val="tx2"/>
                </a:solidFill>
                <a:latin typeface="Akkurat-Light"/>
                <a:cs typeface="Akkurat-Light"/>
              </a:defRPr>
            </a:lvl3pPr>
            <a:lvl4pPr marL="2095500" indent="-571500">
              <a:lnSpc>
                <a:spcPct val="100000"/>
              </a:lnSpc>
              <a:spcBef>
                <a:spcPts val="1000"/>
              </a:spcBef>
              <a:buClr>
                <a:srgbClr val="792954"/>
              </a:buClr>
              <a:buFont typeface="Arial"/>
              <a:buChar char="•"/>
              <a:defRPr sz="3000">
                <a:solidFill>
                  <a:schemeClr val="tx2"/>
                </a:solidFill>
                <a:latin typeface="Akkurat-Light"/>
                <a:cs typeface="Akkurat-Light"/>
              </a:defRPr>
            </a:lvl4pPr>
            <a:lvl5pPr marL="2603500" indent="-571500">
              <a:lnSpc>
                <a:spcPct val="100000"/>
              </a:lnSpc>
              <a:spcBef>
                <a:spcPts val="1000"/>
              </a:spcBef>
              <a:buClr>
                <a:srgbClr val="792954"/>
              </a:buClr>
              <a:buFont typeface="Arial"/>
              <a:buChar char="•"/>
              <a:defRPr sz="3000">
                <a:solidFill>
                  <a:schemeClr val="tx2"/>
                </a:solidFill>
                <a:latin typeface="Akkurat-Light"/>
                <a:cs typeface="Akkurat-Light"/>
              </a:defRPr>
            </a:lvl5pPr>
          </a:lstStyle>
          <a:p>
            <a:pPr lvl="0"/>
            <a:r>
              <a:rPr lang="en-CA" dirty="0"/>
              <a:t>Click to edit Master text styles</a:t>
            </a:r>
          </a:p>
          <a:p>
            <a:pPr lvl="1"/>
            <a:r>
              <a:rPr lang="en-CA" dirty="0"/>
              <a:t>Second level</a:t>
            </a:r>
          </a:p>
          <a:p>
            <a:pPr lvl="2"/>
            <a:r>
              <a:rPr lang="en-CA" dirty="0"/>
              <a:t>Third level</a:t>
            </a:r>
            <a:r>
              <a:rPr lang="en-US" sz="2600" b="0" i="0" dirty="0">
                <a:solidFill>
                  <a:srgbClr val="000000"/>
                </a:solidFill>
                <a:latin typeface="Lucida Grande"/>
                <a:ea typeface="Lucida Grande"/>
                <a:cs typeface="Lucida Grande"/>
              </a:rPr>
              <a:t>Title - Personal bullets</a:t>
            </a:r>
            <a:endParaRPr lang="en-CA" dirty="0"/>
          </a:p>
          <a:p>
            <a:pPr lvl="3"/>
            <a:r>
              <a:rPr lang="en-CA" dirty="0"/>
              <a:t>Fourth level</a:t>
            </a:r>
          </a:p>
          <a:p>
            <a:pPr lvl="4"/>
            <a:r>
              <a:rPr lang="en-CA" dirty="0"/>
              <a:t>Fifth level</a:t>
            </a:r>
            <a:endParaRPr lang="en-US" dirty="0"/>
          </a:p>
        </p:txBody>
      </p:sp>
      <p:sp>
        <p:nvSpPr>
          <p:cNvPr id="7" name="Rectangle 6"/>
          <p:cNvSpPr/>
          <p:nvPr userDrawn="1"/>
        </p:nvSpPr>
        <p:spPr>
          <a:xfrm>
            <a:off x="6505098" y="9524816"/>
            <a:ext cx="3324348" cy="244248"/>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8" name="Rectangle 7"/>
          <p:cNvSpPr/>
          <p:nvPr userDrawn="1"/>
        </p:nvSpPr>
        <p:spPr>
          <a:xfrm>
            <a:off x="9792511" y="9524816"/>
            <a:ext cx="3305670" cy="244248"/>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9" name="Rectangle 8"/>
          <p:cNvSpPr/>
          <p:nvPr userDrawn="1"/>
        </p:nvSpPr>
        <p:spPr>
          <a:xfrm>
            <a:off x="3180750" y="9524816"/>
            <a:ext cx="3324348" cy="244248"/>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0" name="Rectangle 9"/>
          <p:cNvSpPr/>
          <p:nvPr userDrawn="1"/>
        </p:nvSpPr>
        <p:spPr>
          <a:xfrm>
            <a:off x="0" y="9198923"/>
            <a:ext cx="3224742" cy="570141"/>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in - Text &amp; Image">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pPr lvl="0">
              <a:defRPr sz="1800" spc="0">
                <a:solidFill>
                  <a:srgbClr val="000000"/>
                </a:solidFill>
              </a:defRPr>
            </a:pPr>
            <a:r>
              <a:rPr lang="en-CA" sz="6400" spc="-128">
                <a:solidFill>
                  <a:srgbClr val="743250"/>
                </a:solidFill>
              </a:rPr>
              <a:t>Click to edit Master title style</a:t>
            </a:r>
            <a:endParaRPr sz="6400" spc="-128">
              <a:solidFill>
                <a:srgbClr val="743250"/>
              </a:solidFill>
            </a:endParaRPr>
          </a:p>
        </p:txBody>
      </p:sp>
      <p:pic>
        <p:nvPicPr>
          <p:cNvPr id="10" name="Picture 9" descr="ACPWW_RGB.jpg"/>
          <p:cNvPicPr>
            <a:picLocks noChangeAspect="1"/>
          </p:cNvPicPr>
          <p:nvPr/>
        </p:nvPicPr>
        <p:blipFill rotWithShape="1">
          <a:blip r:embed="rId2">
            <a:extLst>
              <a:ext uri="{28A0092B-C50C-407E-A947-70E740481C1C}">
                <a14:useLocalDpi xmlns:a14="http://schemas.microsoft.com/office/drawing/2010/main" val="0"/>
              </a:ext>
            </a:extLst>
          </a:blip>
          <a:srcRect l="5881" t="13888" r="65152"/>
          <a:stretch/>
        </p:blipFill>
        <p:spPr>
          <a:xfrm>
            <a:off x="298832" y="911482"/>
            <a:ext cx="971204" cy="1104562"/>
          </a:xfrm>
          <a:prstGeom prst="rect">
            <a:avLst/>
          </a:prstGeom>
        </p:spPr>
      </p:pic>
      <p:sp>
        <p:nvSpPr>
          <p:cNvPr id="6" name="Rectangle 5"/>
          <p:cNvSpPr/>
          <p:nvPr userDrawn="1"/>
        </p:nvSpPr>
        <p:spPr>
          <a:xfrm>
            <a:off x="6505098" y="9524816"/>
            <a:ext cx="3324348" cy="244248"/>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7" name="Rectangle 6"/>
          <p:cNvSpPr/>
          <p:nvPr userDrawn="1"/>
        </p:nvSpPr>
        <p:spPr>
          <a:xfrm>
            <a:off x="9792511" y="9524816"/>
            <a:ext cx="3305670" cy="244248"/>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8" name="Rectangle 7"/>
          <p:cNvSpPr/>
          <p:nvPr userDrawn="1"/>
        </p:nvSpPr>
        <p:spPr>
          <a:xfrm>
            <a:off x="3180750" y="9524816"/>
            <a:ext cx="3324348" cy="244248"/>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9" name="Rectangle 8"/>
          <p:cNvSpPr/>
          <p:nvPr userDrawn="1"/>
        </p:nvSpPr>
        <p:spPr>
          <a:xfrm>
            <a:off x="0" y="9198923"/>
            <a:ext cx="3224742" cy="570141"/>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sp>
        <p:nvSpPr>
          <p:cNvPr id="11" name="Content Placeholder 2"/>
          <p:cNvSpPr>
            <a:spLocks noGrp="1"/>
          </p:cNvSpPr>
          <p:nvPr>
            <p:ph sz="quarter" idx="10"/>
          </p:nvPr>
        </p:nvSpPr>
        <p:spPr>
          <a:xfrm>
            <a:off x="470337" y="3833812"/>
            <a:ext cx="4954209" cy="4898765"/>
          </a:xfrm>
          <a:prstGeom prst="rect">
            <a:avLst/>
          </a:prstGeom>
        </p:spPr>
        <p:txBody>
          <a:bodyPr vert="horz"/>
          <a:lstStyle>
            <a:lvl1pPr marL="0" indent="0">
              <a:lnSpc>
                <a:spcPct val="100000"/>
              </a:lnSpc>
              <a:spcBef>
                <a:spcPts val="1000"/>
              </a:spcBef>
              <a:buClr>
                <a:srgbClr val="792954"/>
              </a:buClr>
              <a:buFont typeface="Arial"/>
              <a:buNone/>
              <a:defRPr sz="2400">
                <a:solidFill>
                  <a:schemeClr val="tx2"/>
                </a:solidFill>
                <a:latin typeface="Akkurat-Light"/>
                <a:cs typeface="Akkurat-Light"/>
              </a:defRPr>
            </a:lvl1pPr>
            <a:lvl2pPr marL="508000" indent="0">
              <a:lnSpc>
                <a:spcPct val="100000"/>
              </a:lnSpc>
              <a:spcBef>
                <a:spcPts val="1000"/>
              </a:spcBef>
              <a:buClr>
                <a:srgbClr val="792954"/>
              </a:buClr>
              <a:buFont typeface="Arial"/>
              <a:buNone/>
              <a:defRPr sz="3000">
                <a:solidFill>
                  <a:schemeClr val="tx2"/>
                </a:solidFill>
                <a:latin typeface="Akkurat-Light"/>
                <a:cs typeface="Akkurat-Light"/>
              </a:defRPr>
            </a:lvl2pPr>
            <a:lvl3pPr marL="1016000" indent="0">
              <a:lnSpc>
                <a:spcPct val="100000"/>
              </a:lnSpc>
              <a:spcBef>
                <a:spcPts val="1000"/>
              </a:spcBef>
              <a:buClr>
                <a:srgbClr val="792954"/>
              </a:buClr>
              <a:buFont typeface="Arial"/>
              <a:buNone/>
              <a:defRPr sz="3000">
                <a:solidFill>
                  <a:schemeClr val="tx2"/>
                </a:solidFill>
                <a:latin typeface="Akkurat-Light"/>
                <a:cs typeface="Akkurat-Light"/>
              </a:defRPr>
            </a:lvl3pPr>
            <a:lvl4pPr marL="1524000" indent="0">
              <a:lnSpc>
                <a:spcPct val="100000"/>
              </a:lnSpc>
              <a:spcBef>
                <a:spcPts val="1000"/>
              </a:spcBef>
              <a:buClr>
                <a:srgbClr val="792954"/>
              </a:buClr>
              <a:buFont typeface="Arial"/>
              <a:buNone/>
              <a:defRPr sz="3000">
                <a:solidFill>
                  <a:schemeClr val="tx2"/>
                </a:solidFill>
                <a:latin typeface="Akkurat-Light"/>
                <a:cs typeface="Akkurat-Light"/>
              </a:defRPr>
            </a:lvl4pPr>
            <a:lvl5pPr marL="2032000" indent="0">
              <a:lnSpc>
                <a:spcPct val="100000"/>
              </a:lnSpc>
              <a:spcBef>
                <a:spcPts val="1000"/>
              </a:spcBef>
              <a:buClr>
                <a:srgbClr val="792954"/>
              </a:buClr>
              <a:buFont typeface="Arial"/>
              <a:buNone/>
              <a:defRPr sz="3000">
                <a:solidFill>
                  <a:schemeClr val="tx2"/>
                </a:solidFill>
                <a:latin typeface="Akkurat-Light"/>
                <a:cs typeface="Akkurat-Light"/>
              </a:defRPr>
            </a:lvl5pPr>
          </a:lstStyle>
          <a:p>
            <a:pPr lvl="0"/>
            <a:r>
              <a:rPr lang="en-CA" dirty="0"/>
              <a:t>Click to edit</a:t>
            </a:r>
          </a:p>
        </p:txBody>
      </p:sp>
      <p:sp>
        <p:nvSpPr>
          <p:cNvPr id="3" name="Picture Placeholder 2"/>
          <p:cNvSpPr>
            <a:spLocks noGrp="1"/>
          </p:cNvSpPr>
          <p:nvPr>
            <p:ph type="pic" sz="quarter" idx="11"/>
          </p:nvPr>
        </p:nvSpPr>
        <p:spPr>
          <a:xfrm>
            <a:off x="5600699" y="3833813"/>
            <a:ext cx="6837591" cy="4899025"/>
          </a:xfrm>
        </p:spPr>
        <p:txBody>
          <a:bodyPr/>
          <a:lstStyle/>
          <a:p>
            <a:endParaRPr lang="en-US"/>
          </a:p>
        </p:txBody>
      </p:sp>
    </p:spTree>
    <p:extLst>
      <p:ext uri="{BB962C8B-B14F-4D97-AF65-F5344CB8AC3E}">
        <p14:creationId xmlns:p14="http://schemas.microsoft.com/office/powerpoint/2010/main" val="357082615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amily - Divider">
    <p:spTree>
      <p:nvGrpSpPr>
        <p:cNvPr id="1" name=""/>
        <p:cNvGrpSpPr/>
        <p:nvPr/>
      </p:nvGrpSpPr>
      <p:grpSpPr>
        <a:xfrm>
          <a:off x="0" y="0"/>
          <a:ext cx="0" cy="0"/>
          <a:chOff x="0" y="0"/>
          <a:chExt cx="0" cy="0"/>
        </a:xfrm>
      </p:grpSpPr>
      <p:sp>
        <p:nvSpPr>
          <p:cNvPr id="12" name="Shape 10"/>
          <p:cNvSpPr/>
          <p:nvPr/>
        </p:nvSpPr>
        <p:spPr>
          <a:xfrm>
            <a:off x="8761790" y="227050"/>
            <a:ext cx="3864658" cy="50270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600">
                <a:solidFill>
                  <a:srgbClr val="5B7563"/>
                </a:solidFill>
                <a:latin typeface="Akkurat-Light"/>
                <a:ea typeface="Akkurat-Light"/>
                <a:cs typeface="Akkurat-Light"/>
                <a:sym typeface="Akkurat-Light"/>
              </a:defRPr>
            </a:lvl1pPr>
          </a:lstStyle>
          <a:p>
            <a:pPr lvl="0" algn="r">
              <a:defRPr sz="1800">
                <a:solidFill>
                  <a:srgbClr val="000000"/>
                </a:solidFill>
              </a:defRPr>
            </a:pPr>
            <a:r>
              <a:rPr lang="en-CA" sz="2600" dirty="0" err="1">
                <a:solidFill>
                  <a:schemeClr val="tx2">
                    <a:lumMod val="60000"/>
                    <a:lumOff val="40000"/>
                  </a:schemeClr>
                </a:solidFill>
              </a:rPr>
              <a:t>acpww.ca</a:t>
            </a:r>
            <a:endParaRPr sz="2600" dirty="0">
              <a:solidFill>
                <a:schemeClr val="tx2">
                  <a:lumMod val="60000"/>
                  <a:lumOff val="40000"/>
                </a:schemeClr>
              </a:solidFill>
            </a:endParaRPr>
          </a:p>
        </p:txBody>
      </p:sp>
      <p:sp>
        <p:nvSpPr>
          <p:cNvPr id="7" name="Shape 7"/>
          <p:cNvSpPr>
            <a:spLocks noGrp="1"/>
          </p:cNvSpPr>
          <p:nvPr>
            <p:ph type="title"/>
          </p:nvPr>
        </p:nvSpPr>
        <p:spPr>
          <a:xfrm>
            <a:off x="2133600" y="5068748"/>
            <a:ext cx="10871200" cy="2108200"/>
          </a:xfrm>
          <a:prstGeom prst="rect">
            <a:avLst/>
          </a:prstGeom>
        </p:spPr>
        <p:txBody>
          <a:bodyPr anchor="b"/>
          <a:lstStyle/>
          <a:p>
            <a:pPr lvl="0">
              <a:defRPr sz="1800" spc="0">
                <a:solidFill>
                  <a:srgbClr val="000000"/>
                </a:solidFill>
              </a:defRPr>
            </a:pPr>
            <a:r>
              <a:rPr lang="en-CA" sz="6400" spc="-128">
                <a:solidFill>
                  <a:srgbClr val="743250"/>
                </a:solidFill>
              </a:rPr>
              <a:t>Click to edit Master title style</a:t>
            </a:r>
            <a:endParaRPr sz="6400" spc="-128">
              <a:solidFill>
                <a:srgbClr val="743250"/>
              </a:solidFill>
            </a:endParaRPr>
          </a:p>
        </p:txBody>
      </p:sp>
      <p:sp>
        <p:nvSpPr>
          <p:cNvPr id="5" name="Content Placeholder 4"/>
          <p:cNvSpPr>
            <a:spLocks noGrp="1"/>
          </p:cNvSpPr>
          <p:nvPr>
            <p:ph sz="quarter" idx="10" hasCustomPrompt="1"/>
          </p:nvPr>
        </p:nvSpPr>
        <p:spPr>
          <a:xfrm>
            <a:off x="2088240" y="7332765"/>
            <a:ext cx="5229225" cy="588765"/>
          </a:xfrm>
          <a:prstGeom prst="rect">
            <a:avLst/>
          </a:prstGeom>
        </p:spPr>
        <p:txBody>
          <a:bodyPr vert="horz"/>
          <a:lstStyle>
            <a:lvl1pPr marL="0" indent="0" algn="l">
              <a:buNone/>
              <a:defRPr sz="2600">
                <a:solidFill>
                  <a:srgbClr val="597364"/>
                </a:solidFill>
                <a:latin typeface="Akkurat-Light"/>
                <a:cs typeface="Akkurat-Light"/>
              </a:defRPr>
            </a:lvl1pPr>
            <a:lvl2pPr marL="508000" indent="0">
              <a:buNone/>
              <a:defRPr sz="3000">
                <a:solidFill>
                  <a:srgbClr val="597364"/>
                </a:solidFill>
                <a:latin typeface="Akkurat-Light"/>
                <a:cs typeface="Akkurat-Light"/>
              </a:defRPr>
            </a:lvl2pPr>
            <a:lvl3pPr marL="1016000" indent="0">
              <a:buNone/>
              <a:defRPr sz="3000">
                <a:solidFill>
                  <a:srgbClr val="597364"/>
                </a:solidFill>
                <a:latin typeface="Akkurat-Light"/>
                <a:cs typeface="Akkurat-Light"/>
              </a:defRPr>
            </a:lvl3pPr>
            <a:lvl4pPr marL="1524000" indent="0">
              <a:buNone/>
              <a:defRPr sz="3000">
                <a:solidFill>
                  <a:srgbClr val="597364"/>
                </a:solidFill>
                <a:latin typeface="Akkurat-Light"/>
                <a:cs typeface="Akkurat-Light"/>
              </a:defRPr>
            </a:lvl4pPr>
            <a:lvl5pPr marL="2032000" indent="0">
              <a:buNone/>
              <a:defRPr sz="3000">
                <a:solidFill>
                  <a:srgbClr val="597364"/>
                </a:solidFill>
                <a:latin typeface="Akkurat-Light"/>
                <a:cs typeface="Akkurat-Light"/>
              </a:defRPr>
            </a:lvl5pPr>
          </a:lstStyle>
          <a:p>
            <a:pPr lvl="0"/>
            <a:r>
              <a:rPr lang="en-CA" dirty="0"/>
              <a:t>Subhead</a:t>
            </a:r>
            <a:endParaRPr lang="en-US" dirty="0"/>
          </a:p>
        </p:txBody>
      </p:sp>
      <p:sp>
        <p:nvSpPr>
          <p:cNvPr id="10" name="Rectangle 9"/>
          <p:cNvSpPr/>
          <p:nvPr userDrawn="1"/>
        </p:nvSpPr>
        <p:spPr>
          <a:xfrm>
            <a:off x="6505098" y="9524816"/>
            <a:ext cx="3324348" cy="244248"/>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1" name="Rectangle 10"/>
          <p:cNvSpPr/>
          <p:nvPr userDrawn="1"/>
        </p:nvSpPr>
        <p:spPr>
          <a:xfrm>
            <a:off x="9792511" y="9524816"/>
            <a:ext cx="3305670" cy="244248"/>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3" name="Rectangle 12"/>
          <p:cNvSpPr/>
          <p:nvPr userDrawn="1"/>
        </p:nvSpPr>
        <p:spPr>
          <a:xfrm>
            <a:off x="-2541" y="9524816"/>
            <a:ext cx="3324348" cy="244248"/>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9" name="Rectangle 18"/>
          <p:cNvSpPr/>
          <p:nvPr userDrawn="1"/>
        </p:nvSpPr>
        <p:spPr>
          <a:xfrm>
            <a:off x="3180750" y="9212743"/>
            <a:ext cx="3324348" cy="570141"/>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pic>
        <p:nvPicPr>
          <p:cNvPr id="22" name="Picture 21" descr="ACPWW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4408" y="1023794"/>
            <a:ext cx="5877621" cy="1642996"/>
          </a:xfrm>
          <a:prstGeom prst="rect">
            <a:avLst/>
          </a:prstGeom>
        </p:spPr>
      </p:pic>
      <p:pic>
        <p:nvPicPr>
          <p:cNvPr id="2" name="Picture 1" descr="ACPWW_RGB_icon3.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49174" y="916385"/>
            <a:ext cx="1826050" cy="1814115"/>
          </a:xfrm>
          <a:prstGeom prst="rect">
            <a:avLst/>
          </a:prstGeom>
        </p:spPr>
      </p:pic>
    </p:spTree>
    <p:extLst>
      <p:ext uri="{BB962C8B-B14F-4D97-AF65-F5344CB8AC3E}">
        <p14:creationId xmlns:p14="http://schemas.microsoft.com/office/powerpoint/2010/main" val="90601218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amily - Full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3004800" cy="9645650"/>
          </a:xfrm>
          <a:prstGeom prst="rect">
            <a:avLst/>
          </a:prstGeom>
        </p:spPr>
        <p:txBody>
          <a:bodyPr vert="horz"/>
          <a:lstStyle>
            <a:lvl1pPr marL="0" indent="0">
              <a:buNone/>
              <a:defRPr baseline="0">
                <a:latin typeface="Akkurat-Light"/>
                <a:cs typeface="Akkurat-Light"/>
              </a:defRPr>
            </a:lvl1pPr>
          </a:lstStyle>
          <a:p>
            <a:r>
              <a:rPr lang="en-US" dirty="0"/>
              <a:t>Full Picture</a:t>
            </a:r>
          </a:p>
        </p:txBody>
      </p:sp>
      <p:sp>
        <p:nvSpPr>
          <p:cNvPr id="8" name="Rectangle 7"/>
          <p:cNvSpPr/>
          <p:nvPr userDrawn="1"/>
        </p:nvSpPr>
        <p:spPr>
          <a:xfrm>
            <a:off x="6505098" y="9524816"/>
            <a:ext cx="3324348" cy="244248"/>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9" name="Rectangle 8"/>
          <p:cNvSpPr/>
          <p:nvPr userDrawn="1"/>
        </p:nvSpPr>
        <p:spPr>
          <a:xfrm>
            <a:off x="9792511" y="9524816"/>
            <a:ext cx="3305670" cy="244248"/>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0" name="Rectangle 9"/>
          <p:cNvSpPr/>
          <p:nvPr userDrawn="1"/>
        </p:nvSpPr>
        <p:spPr>
          <a:xfrm>
            <a:off x="-18219" y="9524816"/>
            <a:ext cx="3324348" cy="244248"/>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1" name="Rectangle 10"/>
          <p:cNvSpPr/>
          <p:nvPr userDrawn="1"/>
        </p:nvSpPr>
        <p:spPr>
          <a:xfrm>
            <a:off x="3180750" y="9212743"/>
            <a:ext cx="3324348" cy="570141"/>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spTree>
    <p:extLst>
      <p:ext uri="{BB962C8B-B14F-4D97-AF65-F5344CB8AC3E}">
        <p14:creationId xmlns:p14="http://schemas.microsoft.com/office/powerpoint/2010/main" val="349805298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amily - Content">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spc="0">
                <a:solidFill>
                  <a:srgbClr val="000000"/>
                </a:solidFill>
              </a:defRPr>
            </a:pPr>
            <a:r>
              <a:rPr lang="en-CA" sz="6400" spc="-128">
                <a:solidFill>
                  <a:srgbClr val="743250"/>
                </a:solidFill>
              </a:rPr>
              <a:t>Click to edit Master title style</a:t>
            </a:r>
            <a:endParaRPr sz="6400" spc="-128">
              <a:solidFill>
                <a:srgbClr val="743250"/>
              </a:solidFill>
            </a:endParaRPr>
          </a:p>
        </p:txBody>
      </p:sp>
      <p:sp>
        <p:nvSpPr>
          <p:cNvPr id="3" name="Content Placeholder 2"/>
          <p:cNvSpPr>
            <a:spLocks noGrp="1"/>
          </p:cNvSpPr>
          <p:nvPr>
            <p:ph sz="quarter" idx="10"/>
          </p:nvPr>
        </p:nvSpPr>
        <p:spPr>
          <a:xfrm>
            <a:off x="1524000" y="3833813"/>
            <a:ext cx="10914291" cy="4475162"/>
          </a:xfrm>
          <a:prstGeom prst="rect">
            <a:avLst/>
          </a:prstGeom>
        </p:spPr>
        <p:txBody>
          <a:bodyPr vert="horz"/>
          <a:lstStyle>
            <a:lvl1pPr marL="571500" indent="-571500">
              <a:lnSpc>
                <a:spcPct val="100000"/>
              </a:lnSpc>
              <a:spcBef>
                <a:spcPts val="1000"/>
              </a:spcBef>
              <a:buClr>
                <a:srgbClr val="792954"/>
              </a:buClr>
              <a:buFont typeface="Arial"/>
              <a:buChar char="•"/>
              <a:defRPr sz="3000">
                <a:solidFill>
                  <a:schemeClr val="tx2"/>
                </a:solidFill>
                <a:latin typeface="Akkurat-Light"/>
                <a:cs typeface="Akkurat-Light"/>
              </a:defRPr>
            </a:lvl1pPr>
            <a:lvl2pPr marL="1079500" indent="-571500">
              <a:lnSpc>
                <a:spcPct val="100000"/>
              </a:lnSpc>
              <a:spcBef>
                <a:spcPts val="1000"/>
              </a:spcBef>
              <a:buClr>
                <a:srgbClr val="792954"/>
              </a:buClr>
              <a:buFont typeface="Arial"/>
              <a:buChar char="•"/>
              <a:defRPr sz="3000">
                <a:solidFill>
                  <a:schemeClr val="tx2"/>
                </a:solidFill>
                <a:latin typeface="Akkurat-Light"/>
                <a:cs typeface="Akkurat-Light"/>
              </a:defRPr>
            </a:lvl2pPr>
            <a:lvl3pPr marL="1587500" indent="-571500">
              <a:lnSpc>
                <a:spcPct val="100000"/>
              </a:lnSpc>
              <a:spcBef>
                <a:spcPts val="1000"/>
              </a:spcBef>
              <a:buClr>
                <a:srgbClr val="792954"/>
              </a:buClr>
              <a:buFont typeface="Arial"/>
              <a:buChar char="•"/>
              <a:defRPr sz="3200">
                <a:solidFill>
                  <a:schemeClr val="tx2"/>
                </a:solidFill>
                <a:latin typeface="Akkurat-Light"/>
                <a:cs typeface="Akkurat-Light"/>
              </a:defRPr>
            </a:lvl3pPr>
            <a:lvl4pPr marL="2095500" indent="-571500">
              <a:lnSpc>
                <a:spcPct val="100000"/>
              </a:lnSpc>
              <a:spcBef>
                <a:spcPts val="1000"/>
              </a:spcBef>
              <a:buClr>
                <a:srgbClr val="792954"/>
              </a:buClr>
              <a:buFont typeface="Arial"/>
              <a:buChar char="•"/>
              <a:defRPr sz="3000">
                <a:solidFill>
                  <a:schemeClr val="tx2"/>
                </a:solidFill>
                <a:latin typeface="Akkurat-Light"/>
                <a:cs typeface="Akkurat-Light"/>
              </a:defRPr>
            </a:lvl4pPr>
            <a:lvl5pPr marL="2603500" indent="-571500">
              <a:lnSpc>
                <a:spcPct val="100000"/>
              </a:lnSpc>
              <a:spcBef>
                <a:spcPts val="1000"/>
              </a:spcBef>
              <a:buClr>
                <a:srgbClr val="792954"/>
              </a:buClr>
              <a:buFont typeface="Arial"/>
              <a:buChar char="•"/>
              <a:defRPr sz="3000">
                <a:solidFill>
                  <a:schemeClr val="tx2"/>
                </a:solidFill>
                <a:latin typeface="Akkurat-Light"/>
                <a:cs typeface="Akkurat-Light"/>
              </a:defRPr>
            </a:lvl5pPr>
          </a:lstStyle>
          <a:p>
            <a:pPr lvl="0"/>
            <a:r>
              <a:rPr lang="en-CA" dirty="0"/>
              <a:t>Click to edit Master text styles</a:t>
            </a:r>
          </a:p>
          <a:p>
            <a:pPr lvl="1"/>
            <a:r>
              <a:rPr lang="en-CA" dirty="0"/>
              <a:t>Second level</a:t>
            </a:r>
          </a:p>
          <a:p>
            <a:pPr lvl="2"/>
            <a:r>
              <a:rPr lang="en-CA" dirty="0"/>
              <a:t>Third level</a:t>
            </a:r>
            <a:r>
              <a:rPr lang="en-US" sz="2600" b="0" i="0" dirty="0">
                <a:solidFill>
                  <a:srgbClr val="000000"/>
                </a:solidFill>
                <a:latin typeface="Lucida Grande"/>
                <a:ea typeface="Lucida Grande"/>
                <a:cs typeface="Lucida Grande"/>
              </a:rPr>
              <a:t>Title - Personal bullets</a:t>
            </a:r>
            <a:endParaRPr lang="en-CA" dirty="0"/>
          </a:p>
          <a:p>
            <a:pPr lvl="3"/>
            <a:r>
              <a:rPr lang="en-CA" dirty="0"/>
              <a:t>Fourth level</a:t>
            </a:r>
          </a:p>
          <a:p>
            <a:pPr lvl="4"/>
            <a:r>
              <a:rPr lang="en-CA" dirty="0"/>
              <a:t>Fifth level</a:t>
            </a:r>
            <a:endParaRPr lang="en-US" dirty="0"/>
          </a:p>
        </p:txBody>
      </p:sp>
      <p:sp>
        <p:nvSpPr>
          <p:cNvPr id="11" name="Rectangle 10"/>
          <p:cNvSpPr/>
          <p:nvPr userDrawn="1"/>
        </p:nvSpPr>
        <p:spPr>
          <a:xfrm>
            <a:off x="6505098" y="9524816"/>
            <a:ext cx="3324348" cy="244248"/>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2" name="Rectangle 11"/>
          <p:cNvSpPr/>
          <p:nvPr userDrawn="1"/>
        </p:nvSpPr>
        <p:spPr>
          <a:xfrm>
            <a:off x="9792511" y="9524816"/>
            <a:ext cx="3305670" cy="244248"/>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3" name="Rectangle 12"/>
          <p:cNvSpPr/>
          <p:nvPr userDrawn="1"/>
        </p:nvSpPr>
        <p:spPr>
          <a:xfrm>
            <a:off x="-2541" y="9524816"/>
            <a:ext cx="3324348" cy="244248"/>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5" name="Rectangle 14"/>
          <p:cNvSpPr/>
          <p:nvPr userDrawn="1"/>
        </p:nvSpPr>
        <p:spPr>
          <a:xfrm>
            <a:off x="3180750" y="9212743"/>
            <a:ext cx="3324348" cy="570141"/>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pic>
        <p:nvPicPr>
          <p:cNvPr id="17" name="Picture 16" descr="ACPWW_RGB_icon3.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81883" y="945349"/>
            <a:ext cx="988153" cy="981696"/>
          </a:xfrm>
          <a:prstGeom prst="rect">
            <a:avLst/>
          </a:prstGeom>
        </p:spPr>
      </p:pic>
    </p:spTree>
    <p:extLst>
      <p:ext uri="{BB962C8B-B14F-4D97-AF65-F5344CB8AC3E}">
        <p14:creationId xmlns:p14="http://schemas.microsoft.com/office/powerpoint/2010/main" val="150517324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amily - Text &amp; Image">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pPr lvl="0">
              <a:defRPr sz="1800" spc="0">
                <a:solidFill>
                  <a:srgbClr val="000000"/>
                </a:solidFill>
              </a:defRPr>
            </a:pPr>
            <a:r>
              <a:rPr lang="en-CA" sz="6400" spc="-128">
                <a:solidFill>
                  <a:srgbClr val="743250"/>
                </a:solidFill>
              </a:rPr>
              <a:t>Click to edit Master title style</a:t>
            </a:r>
            <a:endParaRPr sz="6400" spc="-128">
              <a:solidFill>
                <a:srgbClr val="743250"/>
              </a:solidFill>
            </a:endParaRPr>
          </a:p>
        </p:txBody>
      </p:sp>
      <p:sp>
        <p:nvSpPr>
          <p:cNvPr id="11" name="Content Placeholder 2"/>
          <p:cNvSpPr>
            <a:spLocks noGrp="1"/>
          </p:cNvSpPr>
          <p:nvPr>
            <p:ph sz="quarter" idx="10"/>
          </p:nvPr>
        </p:nvSpPr>
        <p:spPr>
          <a:xfrm>
            <a:off x="470337" y="3833812"/>
            <a:ext cx="4954209" cy="4898765"/>
          </a:xfrm>
          <a:prstGeom prst="rect">
            <a:avLst/>
          </a:prstGeom>
        </p:spPr>
        <p:txBody>
          <a:bodyPr vert="horz"/>
          <a:lstStyle>
            <a:lvl1pPr marL="0" indent="0">
              <a:lnSpc>
                <a:spcPct val="100000"/>
              </a:lnSpc>
              <a:spcBef>
                <a:spcPts val="1000"/>
              </a:spcBef>
              <a:buClr>
                <a:srgbClr val="792954"/>
              </a:buClr>
              <a:buFont typeface="Arial"/>
              <a:buNone/>
              <a:defRPr sz="2400">
                <a:solidFill>
                  <a:schemeClr val="tx2"/>
                </a:solidFill>
                <a:latin typeface="Akkurat-Light"/>
                <a:cs typeface="Akkurat-Light"/>
              </a:defRPr>
            </a:lvl1pPr>
            <a:lvl2pPr marL="508000" indent="0">
              <a:lnSpc>
                <a:spcPct val="100000"/>
              </a:lnSpc>
              <a:spcBef>
                <a:spcPts val="1000"/>
              </a:spcBef>
              <a:buClr>
                <a:srgbClr val="792954"/>
              </a:buClr>
              <a:buFont typeface="Arial"/>
              <a:buNone/>
              <a:defRPr sz="3000">
                <a:solidFill>
                  <a:schemeClr val="tx2"/>
                </a:solidFill>
                <a:latin typeface="Akkurat-Light"/>
                <a:cs typeface="Akkurat-Light"/>
              </a:defRPr>
            </a:lvl2pPr>
            <a:lvl3pPr marL="1016000" indent="0">
              <a:lnSpc>
                <a:spcPct val="100000"/>
              </a:lnSpc>
              <a:spcBef>
                <a:spcPts val="1000"/>
              </a:spcBef>
              <a:buClr>
                <a:srgbClr val="792954"/>
              </a:buClr>
              <a:buFont typeface="Arial"/>
              <a:buNone/>
              <a:defRPr sz="3000">
                <a:solidFill>
                  <a:schemeClr val="tx2"/>
                </a:solidFill>
                <a:latin typeface="Akkurat-Light"/>
                <a:cs typeface="Akkurat-Light"/>
              </a:defRPr>
            </a:lvl3pPr>
            <a:lvl4pPr marL="1524000" indent="0">
              <a:lnSpc>
                <a:spcPct val="100000"/>
              </a:lnSpc>
              <a:spcBef>
                <a:spcPts val="1000"/>
              </a:spcBef>
              <a:buClr>
                <a:srgbClr val="792954"/>
              </a:buClr>
              <a:buFont typeface="Arial"/>
              <a:buNone/>
              <a:defRPr sz="3000">
                <a:solidFill>
                  <a:schemeClr val="tx2"/>
                </a:solidFill>
                <a:latin typeface="Akkurat-Light"/>
                <a:cs typeface="Akkurat-Light"/>
              </a:defRPr>
            </a:lvl4pPr>
            <a:lvl5pPr marL="2032000" indent="0">
              <a:lnSpc>
                <a:spcPct val="100000"/>
              </a:lnSpc>
              <a:spcBef>
                <a:spcPts val="1000"/>
              </a:spcBef>
              <a:buClr>
                <a:srgbClr val="792954"/>
              </a:buClr>
              <a:buFont typeface="Arial"/>
              <a:buNone/>
              <a:defRPr sz="3000">
                <a:solidFill>
                  <a:schemeClr val="tx2"/>
                </a:solidFill>
                <a:latin typeface="Akkurat-Light"/>
                <a:cs typeface="Akkurat-Light"/>
              </a:defRPr>
            </a:lvl5pPr>
          </a:lstStyle>
          <a:p>
            <a:pPr lvl="0"/>
            <a:r>
              <a:rPr lang="en-CA" dirty="0"/>
              <a:t>Click to edit</a:t>
            </a:r>
          </a:p>
        </p:txBody>
      </p:sp>
      <p:sp>
        <p:nvSpPr>
          <p:cNvPr id="3" name="Picture Placeholder 2"/>
          <p:cNvSpPr>
            <a:spLocks noGrp="1"/>
          </p:cNvSpPr>
          <p:nvPr>
            <p:ph type="pic" sz="quarter" idx="11"/>
          </p:nvPr>
        </p:nvSpPr>
        <p:spPr>
          <a:xfrm>
            <a:off x="5600699" y="3833813"/>
            <a:ext cx="6837591" cy="4899025"/>
          </a:xfrm>
        </p:spPr>
        <p:txBody>
          <a:bodyPr/>
          <a:lstStyle/>
          <a:p>
            <a:endParaRPr lang="en-US"/>
          </a:p>
        </p:txBody>
      </p:sp>
      <p:sp>
        <p:nvSpPr>
          <p:cNvPr id="12" name="Rectangle 11"/>
          <p:cNvSpPr/>
          <p:nvPr userDrawn="1"/>
        </p:nvSpPr>
        <p:spPr>
          <a:xfrm>
            <a:off x="6505098" y="9524816"/>
            <a:ext cx="3324348" cy="244248"/>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3" name="Rectangle 12"/>
          <p:cNvSpPr/>
          <p:nvPr userDrawn="1"/>
        </p:nvSpPr>
        <p:spPr>
          <a:xfrm>
            <a:off x="9792511" y="9524816"/>
            <a:ext cx="3305670" cy="244248"/>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4" name="Rectangle 13"/>
          <p:cNvSpPr/>
          <p:nvPr userDrawn="1"/>
        </p:nvSpPr>
        <p:spPr>
          <a:xfrm>
            <a:off x="-2541" y="9524816"/>
            <a:ext cx="3324348" cy="244248"/>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5" name="Rectangle 14"/>
          <p:cNvSpPr/>
          <p:nvPr userDrawn="1"/>
        </p:nvSpPr>
        <p:spPr>
          <a:xfrm>
            <a:off x="3180750" y="9212743"/>
            <a:ext cx="3324348" cy="570141"/>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pic>
        <p:nvPicPr>
          <p:cNvPr id="16" name="Picture 15" descr="ACPWW_RGB_icon3.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81883" y="945349"/>
            <a:ext cx="988153" cy="981696"/>
          </a:xfrm>
          <a:prstGeom prst="rect">
            <a:avLst/>
          </a:prstGeom>
        </p:spPr>
      </p:pic>
    </p:spTree>
    <p:extLst>
      <p:ext uri="{BB962C8B-B14F-4D97-AF65-F5344CB8AC3E}">
        <p14:creationId xmlns:p14="http://schemas.microsoft.com/office/powerpoint/2010/main" val="214947008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ofessional - Divider">
    <p:spTree>
      <p:nvGrpSpPr>
        <p:cNvPr id="1" name=""/>
        <p:cNvGrpSpPr/>
        <p:nvPr/>
      </p:nvGrpSpPr>
      <p:grpSpPr>
        <a:xfrm>
          <a:off x="0" y="0"/>
          <a:ext cx="0" cy="0"/>
          <a:chOff x="0" y="0"/>
          <a:chExt cx="0" cy="0"/>
        </a:xfrm>
      </p:grpSpPr>
      <p:sp>
        <p:nvSpPr>
          <p:cNvPr id="12" name="Shape 10"/>
          <p:cNvSpPr/>
          <p:nvPr/>
        </p:nvSpPr>
        <p:spPr>
          <a:xfrm>
            <a:off x="8761790" y="227050"/>
            <a:ext cx="3864658" cy="50270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2600">
                <a:solidFill>
                  <a:srgbClr val="5B7563"/>
                </a:solidFill>
                <a:latin typeface="Akkurat-Light"/>
                <a:ea typeface="Akkurat-Light"/>
                <a:cs typeface="Akkurat-Light"/>
                <a:sym typeface="Akkurat-Light"/>
              </a:defRPr>
            </a:lvl1pPr>
          </a:lstStyle>
          <a:p>
            <a:pPr lvl="0" algn="r">
              <a:defRPr sz="1800">
                <a:solidFill>
                  <a:srgbClr val="000000"/>
                </a:solidFill>
              </a:defRPr>
            </a:pPr>
            <a:r>
              <a:rPr lang="en-CA" sz="2600" dirty="0" err="1">
                <a:solidFill>
                  <a:schemeClr val="tx2">
                    <a:lumMod val="60000"/>
                    <a:lumOff val="40000"/>
                  </a:schemeClr>
                </a:solidFill>
              </a:rPr>
              <a:t>acpww.ca</a:t>
            </a:r>
            <a:endParaRPr sz="2600" dirty="0">
              <a:solidFill>
                <a:schemeClr val="tx2">
                  <a:lumMod val="60000"/>
                  <a:lumOff val="40000"/>
                </a:schemeClr>
              </a:solidFill>
            </a:endParaRPr>
          </a:p>
        </p:txBody>
      </p:sp>
      <p:sp>
        <p:nvSpPr>
          <p:cNvPr id="7" name="Shape 7"/>
          <p:cNvSpPr>
            <a:spLocks noGrp="1"/>
          </p:cNvSpPr>
          <p:nvPr>
            <p:ph type="title"/>
          </p:nvPr>
        </p:nvSpPr>
        <p:spPr>
          <a:xfrm>
            <a:off x="2133600" y="5068748"/>
            <a:ext cx="10871200" cy="2108200"/>
          </a:xfrm>
          <a:prstGeom prst="rect">
            <a:avLst/>
          </a:prstGeom>
        </p:spPr>
        <p:txBody>
          <a:bodyPr anchor="b"/>
          <a:lstStyle/>
          <a:p>
            <a:pPr lvl="0">
              <a:defRPr sz="1800" spc="0">
                <a:solidFill>
                  <a:srgbClr val="000000"/>
                </a:solidFill>
              </a:defRPr>
            </a:pPr>
            <a:r>
              <a:rPr lang="en-CA" sz="6400" spc="-128">
                <a:solidFill>
                  <a:srgbClr val="743250"/>
                </a:solidFill>
              </a:rPr>
              <a:t>Click to edit Master title style</a:t>
            </a:r>
            <a:endParaRPr sz="6400" spc="-128">
              <a:solidFill>
                <a:srgbClr val="743250"/>
              </a:solidFill>
            </a:endParaRPr>
          </a:p>
        </p:txBody>
      </p:sp>
      <p:sp>
        <p:nvSpPr>
          <p:cNvPr id="5" name="Content Placeholder 4"/>
          <p:cNvSpPr>
            <a:spLocks noGrp="1"/>
          </p:cNvSpPr>
          <p:nvPr>
            <p:ph sz="quarter" idx="10" hasCustomPrompt="1"/>
          </p:nvPr>
        </p:nvSpPr>
        <p:spPr>
          <a:xfrm>
            <a:off x="2088240" y="7332765"/>
            <a:ext cx="5229225" cy="588765"/>
          </a:xfrm>
          <a:prstGeom prst="rect">
            <a:avLst/>
          </a:prstGeom>
        </p:spPr>
        <p:txBody>
          <a:bodyPr vert="horz"/>
          <a:lstStyle>
            <a:lvl1pPr marL="0" indent="0" algn="l">
              <a:buNone/>
              <a:defRPr sz="2600">
                <a:solidFill>
                  <a:srgbClr val="597364"/>
                </a:solidFill>
                <a:latin typeface="Akkurat-Light"/>
                <a:cs typeface="Akkurat-Light"/>
              </a:defRPr>
            </a:lvl1pPr>
            <a:lvl2pPr marL="508000" indent="0">
              <a:buNone/>
              <a:defRPr sz="3000">
                <a:solidFill>
                  <a:srgbClr val="597364"/>
                </a:solidFill>
                <a:latin typeface="Akkurat-Light"/>
                <a:cs typeface="Akkurat-Light"/>
              </a:defRPr>
            </a:lvl2pPr>
            <a:lvl3pPr marL="1016000" indent="0">
              <a:buNone/>
              <a:defRPr sz="3000">
                <a:solidFill>
                  <a:srgbClr val="597364"/>
                </a:solidFill>
                <a:latin typeface="Akkurat-Light"/>
                <a:cs typeface="Akkurat-Light"/>
              </a:defRPr>
            </a:lvl3pPr>
            <a:lvl4pPr marL="1524000" indent="0">
              <a:buNone/>
              <a:defRPr sz="3000">
                <a:solidFill>
                  <a:srgbClr val="597364"/>
                </a:solidFill>
                <a:latin typeface="Akkurat-Light"/>
                <a:cs typeface="Akkurat-Light"/>
              </a:defRPr>
            </a:lvl4pPr>
            <a:lvl5pPr marL="2032000" indent="0">
              <a:buNone/>
              <a:defRPr sz="3000">
                <a:solidFill>
                  <a:srgbClr val="597364"/>
                </a:solidFill>
                <a:latin typeface="Akkurat-Light"/>
                <a:cs typeface="Akkurat-Light"/>
              </a:defRPr>
            </a:lvl5pPr>
          </a:lstStyle>
          <a:p>
            <a:pPr lvl="0"/>
            <a:r>
              <a:rPr lang="en-CA" dirty="0"/>
              <a:t>Subhead</a:t>
            </a:r>
            <a:endParaRPr lang="en-US" dirty="0"/>
          </a:p>
        </p:txBody>
      </p:sp>
      <p:sp>
        <p:nvSpPr>
          <p:cNvPr id="14" name="Rectangle 13"/>
          <p:cNvSpPr/>
          <p:nvPr userDrawn="1"/>
        </p:nvSpPr>
        <p:spPr>
          <a:xfrm>
            <a:off x="3321807" y="9521803"/>
            <a:ext cx="3324348" cy="244248"/>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5" name="Rectangle 14"/>
          <p:cNvSpPr/>
          <p:nvPr userDrawn="1"/>
        </p:nvSpPr>
        <p:spPr>
          <a:xfrm>
            <a:off x="9792511" y="9524816"/>
            <a:ext cx="3305670" cy="244248"/>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6" name="Rectangle 15"/>
          <p:cNvSpPr/>
          <p:nvPr userDrawn="1"/>
        </p:nvSpPr>
        <p:spPr>
          <a:xfrm>
            <a:off x="-2541" y="9524816"/>
            <a:ext cx="3324348" cy="244248"/>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7" name="Rectangle 16"/>
          <p:cNvSpPr/>
          <p:nvPr userDrawn="1"/>
        </p:nvSpPr>
        <p:spPr>
          <a:xfrm>
            <a:off x="6468163" y="9212743"/>
            <a:ext cx="3324348" cy="570141"/>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pic>
        <p:nvPicPr>
          <p:cNvPr id="20" name="Picture 19" descr="ACPWW_RGB.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24408" y="1023794"/>
            <a:ext cx="5877621" cy="1642996"/>
          </a:xfrm>
          <a:prstGeom prst="rect">
            <a:avLst/>
          </a:prstGeom>
        </p:spPr>
      </p:pic>
      <p:pic>
        <p:nvPicPr>
          <p:cNvPr id="22" name="Picture 21" descr="ACPWW_RGB_icon2.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85380" y="837113"/>
            <a:ext cx="1632917" cy="1851705"/>
          </a:xfrm>
          <a:prstGeom prst="rect">
            <a:avLst/>
          </a:prstGeom>
        </p:spPr>
      </p:pic>
    </p:spTree>
    <p:extLst>
      <p:ext uri="{BB962C8B-B14F-4D97-AF65-F5344CB8AC3E}">
        <p14:creationId xmlns:p14="http://schemas.microsoft.com/office/powerpoint/2010/main" val="319930514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Shape 5"/>
          <p:cNvSpPr>
            <a:spLocks noGrp="1"/>
          </p:cNvSpPr>
          <p:nvPr>
            <p:ph type="title"/>
          </p:nvPr>
        </p:nvSpPr>
        <p:spPr>
          <a:xfrm>
            <a:off x="1524000" y="438150"/>
            <a:ext cx="10914291" cy="20447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spc="0">
                <a:solidFill>
                  <a:srgbClr val="000000"/>
                </a:solidFill>
              </a:defRPr>
            </a:pPr>
            <a:r>
              <a:rPr sz="6400" spc="-128">
                <a:solidFill>
                  <a:srgbClr val="743250"/>
                </a:solidFill>
              </a:rPr>
              <a:t>Title Text</a:t>
            </a:r>
          </a:p>
        </p:txBody>
      </p:sp>
      <p:sp>
        <p:nvSpPr>
          <p:cNvPr id="10" name="Rectangle 9"/>
          <p:cNvSpPr/>
          <p:nvPr/>
        </p:nvSpPr>
        <p:spPr>
          <a:xfrm>
            <a:off x="6505098" y="9524816"/>
            <a:ext cx="3324348" cy="244248"/>
          </a:xfrm>
          <a:prstGeom prst="rect">
            <a:avLst/>
          </a:prstGeom>
          <a:solidFill>
            <a:srgbClr val="8E1F1A"/>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1" name="Rectangle 10"/>
          <p:cNvSpPr/>
          <p:nvPr/>
        </p:nvSpPr>
        <p:spPr>
          <a:xfrm>
            <a:off x="9792511" y="9524816"/>
            <a:ext cx="3305670" cy="244248"/>
          </a:xfrm>
          <a:prstGeom prst="rect">
            <a:avLst/>
          </a:prstGeom>
          <a:solidFill>
            <a:srgbClr val="59736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3" name="Rectangle 12"/>
          <p:cNvSpPr/>
          <p:nvPr/>
        </p:nvSpPr>
        <p:spPr>
          <a:xfrm>
            <a:off x="3180750" y="9524816"/>
            <a:ext cx="3324348" cy="244248"/>
          </a:xfrm>
          <a:prstGeom prst="rect">
            <a:avLst/>
          </a:prstGeom>
          <a:solidFill>
            <a:srgbClr val="C89A6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12" name="Rectangle 11"/>
          <p:cNvSpPr/>
          <p:nvPr/>
        </p:nvSpPr>
        <p:spPr>
          <a:xfrm>
            <a:off x="0" y="9198923"/>
            <a:ext cx="3224742" cy="570141"/>
          </a:xfrm>
          <a:prstGeom prst="rect">
            <a:avLst/>
          </a:prstGeom>
          <a:solidFill>
            <a:srgbClr val="79295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792954"/>
              </a:solidFill>
              <a:effectLst/>
              <a:uFillTx/>
              <a:latin typeface="Palatino"/>
              <a:ea typeface="Palatino"/>
              <a:cs typeface="Palatino"/>
              <a:sym typeface="Palatino"/>
            </a:endParaRPr>
          </a:p>
        </p:txBody>
      </p:sp>
      <p:sp>
        <p:nvSpPr>
          <p:cNvPr id="2" name="Text Placeholder 1"/>
          <p:cNvSpPr>
            <a:spLocks noGrp="1"/>
          </p:cNvSpPr>
          <p:nvPr>
            <p:ph type="body" idx="1"/>
          </p:nvPr>
        </p:nvSpPr>
        <p:spPr>
          <a:xfrm>
            <a:off x="1523999" y="3833813"/>
            <a:ext cx="10829925" cy="4878387"/>
          </a:xfrm>
          <a:prstGeom prst="rect">
            <a:avLst/>
          </a:prstGeom>
        </p:spPr>
        <p:txBody>
          <a:bodyPr vert="horz" lIns="91440" tIns="45720" rIns="91440" bIns="45720" rtlCol="0">
            <a:no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pic>
        <p:nvPicPr>
          <p:cNvPr id="16" name="Picture 15" descr="ACPWW_RGB_icon1.png"/>
          <p:cNvPicPr>
            <a:picLocks noChangeAspect="1"/>
          </p:cNvPicPr>
          <p:nvPr userDrawn="1"/>
        </p:nvPicPr>
        <p:blipFill>
          <a:blip r:embed="rId19" cstate="email">
            <a:extLst>
              <a:ext uri="{28A0092B-C50C-407E-A947-70E740481C1C}">
                <a14:useLocalDpi xmlns:a14="http://schemas.microsoft.com/office/drawing/2010/main" val="0"/>
              </a:ext>
            </a:extLst>
          </a:blip>
          <a:stretch>
            <a:fillRect/>
          </a:stretch>
        </p:blipFill>
        <p:spPr>
          <a:xfrm>
            <a:off x="401766" y="1015879"/>
            <a:ext cx="816864" cy="886968"/>
          </a:xfrm>
          <a:prstGeom prst="rect">
            <a:avLst/>
          </a:prstGeom>
        </p:spPr>
      </p:pic>
    </p:spTree>
  </p:cSld>
  <p:clrMap bg1="lt1" tx1="dk1" bg2="lt2" tx2="dk2" accent1="accent1" accent2="accent2" accent3="accent3" accent4="accent4" accent5="accent5" accent6="accent6" hlink="hlink" folHlink="folHlink"/>
  <p:sldLayoutIdLst>
    <p:sldLayoutId id="2147483723" r:id="rId1"/>
    <p:sldLayoutId id="2147483737" r:id="rId2"/>
    <p:sldLayoutId id="2147483725" r:id="rId3"/>
    <p:sldLayoutId id="2147483726"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Lst>
  <p:transition spd="med"/>
  <p:txStyles>
    <p:titleStyle>
      <a:lvl1pPr defTabSz="584200" eaLnBrk="1" hangingPunct="1">
        <a:defRPr sz="6400" spc="-128">
          <a:solidFill>
            <a:srgbClr val="743250"/>
          </a:solidFill>
          <a:latin typeface="Akkurat"/>
          <a:ea typeface="Akkurat"/>
          <a:cs typeface="Akkurat"/>
          <a:sym typeface="Akkurat"/>
        </a:defRPr>
      </a:lvl1pPr>
      <a:lvl2pPr indent="228600" defTabSz="584200" eaLnBrk="1" hangingPunct="1">
        <a:defRPr sz="6400" spc="-128">
          <a:solidFill>
            <a:srgbClr val="743250"/>
          </a:solidFill>
          <a:latin typeface="Akkurat"/>
          <a:ea typeface="Akkurat"/>
          <a:cs typeface="Akkurat"/>
          <a:sym typeface="Akkurat"/>
        </a:defRPr>
      </a:lvl2pPr>
      <a:lvl3pPr indent="457200" defTabSz="584200" eaLnBrk="1" hangingPunct="1">
        <a:defRPr sz="6400" spc="-128">
          <a:solidFill>
            <a:srgbClr val="743250"/>
          </a:solidFill>
          <a:latin typeface="Akkurat"/>
          <a:ea typeface="Akkurat"/>
          <a:cs typeface="Akkurat"/>
          <a:sym typeface="Akkurat"/>
        </a:defRPr>
      </a:lvl3pPr>
      <a:lvl4pPr indent="685800" defTabSz="584200" eaLnBrk="1" hangingPunct="1">
        <a:defRPr sz="6400" spc="-128">
          <a:solidFill>
            <a:srgbClr val="743250"/>
          </a:solidFill>
          <a:latin typeface="Akkurat"/>
          <a:ea typeface="Akkurat"/>
          <a:cs typeface="Akkurat"/>
          <a:sym typeface="Akkurat"/>
        </a:defRPr>
      </a:lvl4pPr>
      <a:lvl5pPr indent="914400" defTabSz="584200" eaLnBrk="1" hangingPunct="1">
        <a:defRPr sz="6400" spc="-128">
          <a:solidFill>
            <a:srgbClr val="743250"/>
          </a:solidFill>
          <a:latin typeface="Akkurat"/>
          <a:ea typeface="Akkurat"/>
          <a:cs typeface="Akkurat"/>
          <a:sym typeface="Akkurat"/>
        </a:defRPr>
      </a:lvl5pPr>
      <a:lvl6pPr indent="1143000" defTabSz="584200" eaLnBrk="1" hangingPunct="1">
        <a:defRPr sz="6400" spc="-128">
          <a:solidFill>
            <a:srgbClr val="743250"/>
          </a:solidFill>
          <a:latin typeface="Akkurat"/>
          <a:ea typeface="Akkurat"/>
          <a:cs typeface="Akkurat"/>
          <a:sym typeface="Akkurat"/>
        </a:defRPr>
      </a:lvl6pPr>
      <a:lvl7pPr indent="1371600" defTabSz="584200" eaLnBrk="1" hangingPunct="1">
        <a:defRPr sz="6400" spc="-128">
          <a:solidFill>
            <a:srgbClr val="743250"/>
          </a:solidFill>
          <a:latin typeface="Akkurat"/>
          <a:ea typeface="Akkurat"/>
          <a:cs typeface="Akkurat"/>
          <a:sym typeface="Akkurat"/>
        </a:defRPr>
      </a:lvl7pPr>
      <a:lvl8pPr indent="1600200" defTabSz="584200" eaLnBrk="1" hangingPunct="1">
        <a:defRPr sz="6400" spc="-128">
          <a:solidFill>
            <a:srgbClr val="743250"/>
          </a:solidFill>
          <a:latin typeface="Akkurat"/>
          <a:ea typeface="Akkurat"/>
          <a:cs typeface="Akkurat"/>
          <a:sym typeface="Akkurat"/>
        </a:defRPr>
      </a:lvl8pPr>
      <a:lvl9pPr indent="1828800" defTabSz="584200" eaLnBrk="1" hangingPunct="1">
        <a:defRPr sz="6400" spc="-128">
          <a:solidFill>
            <a:srgbClr val="743250"/>
          </a:solidFill>
          <a:latin typeface="Akkurat"/>
          <a:ea typeface="Akkurat"/>
          <a:cs typeface="Akkurat"/>
          <a:sym typeface="Akkurat"/>
        </a:defRPr>
      </a:lvl9pPr>
    </p:titleStyle>
    <p:bodyStyle>
      <a:lvl1pPr marL="508000" indent="-508000" defTabSz="584200" eaLnBrk="1" hangingPunct="1">
        <a:spcBef>
          <a:spcPts val="1000"/>
        </a:spcBef>
        <a:buClr>
          <a:srgbClr val="792954"/>
        </a:buClr>
        <a:buSzPct val="70000"/>
        <a:buFont typeface="Arial"/>
        <a:buChar char="•"/>
        <a:defRPr sz="3000">
          <a:solidFill>
            <a:schemeClr val="tx2"/>
          </a:solidFill>
          <a:latin typeface="Akkurat-Light"/>
          <a:ea typeface="Palatino"/>
          <a:cs typeface="Akkurat-Light"/>
          <a:sym typeface="Palatino"/>
        </a:defRPr>
      </a:lvl1pPr>
      <a:lvl2pPr marL="1016000" indent="-508000" defTabSz="584200" eaLnBrk="1" hangingPunct="1">
        <a:spcBef>
          <a:spcPts val="1000"/>
        </a:spcBef>
        <a:buClr>
          <a:srgbClr val="792954"/>
        </a:buClr>
        <a:buSzPct val="70000"/>
        <a:buFont typeface="Arial"/>
        <a:buChar char="•"/>
        <a:defRPr sz="3000">
          <a:solidFill>
            <a:schemeClr val="tx2"/>
          </a:solidFill>
          <a:latin typeface="Akkurat-Light"/>
          <a:ea typeface="Palatino"/>
          <a:cs typeface="Akkurat-Light"/>
          <a:sym typeface="Palatino"/>
        </a:defRPr>
      </a:lvl2pPr>
      <a:lvl3pPr marL="1524000" indent="-508000" defTabSz="584200" eaLnBrk="1" hangingPunct="1">
        <a:spcBef>
          <a:spcPts val="1000"/>
        </a:spcBef>
        <a:buClr>
          <a:srgbClr val="792954"/>
        </a:buClr>
        <a:buSzPct val="70000"/>
        <a:buFont typeface="Arial"/>
        <a:buChar char="•"/>
        <a:defRPr sz="3000">
          <a:solidFill>
            <a:schemeClr val="tx2"/>
          </a:solidFill>
          <a:latin typeface="Akkurat-Light"/>
          <a:ea typeface="Palatino"/>
          <a:cs typeface="Akkurat-Light"/>
          <a:sym typeface="Palatino"/>
        </a:defRPr>
      </a:lvl3pPr>
      <a:lvl4pPr marL="2032000" indent="-508000" defTabSz="584200" eaLnBrk="1" hangingPunct="1">
        <a:spcBef>
          <a:spcPts val="1000"/>
        </a:spcBef>
        <a:buClr>
          <a:srgbClr val="792954"/>
        </a:buClr>
        <a:buSzPct val="70000"/>
        <a:buFont typeface="Arial"/>
        <a:buChar char="•"/>
        <a:defRPr sz="3000">
          <a:solidFill>
            <a:schemeClr val="tx2"/>
          </a:solidFill>
          <a:latin typeface="Akkurat-Light"/>
          <a:ea typeface="Palatino"/>
          <a:cs typeface="Akkurat-Light"/>
          <a:sym typeface="Palatino"/>
        </a:defRPr>
      </a:lvl4pPr>
      <a:lvl5pPr marL="2540000" indent="-508000" defTabSz="584200" eaLnBrk="1" hangingPunct="1">
        <a:spcBef>
          <a:spcPts val="1000"/>
        </a:spcBef>
        <a:buClr>
          <a:srgbClr val="792954"/>
        </a:buClr>
        <a:buSzPct val="70000"/>
        <a:buFont typeface="Arial"/>
        <a:buChar char="•"/>
        <a:defRPr sz="3000">
          <a:solidFill>
            <a:schemeClr val="tx2"/>
          </a:solidFill>
          <a:latin typeface="Akkurat-Light"/>
          <a:ea typeface="Palatino"/>
          <a:cs typeface="Akkurat-Light"/>
          <a:sym typeface="Palatino"/>
        </a:defRPr>
      </a:lvl5pPr>
      <a:lvl6pPr marL="3048000" indent="-508000" defTabSz="584200" eaLnBrk="1" hangingPunct="1">
        <a:spcBef>
          <a:spcPts val="3800"/>
        </a:spcBef>
        <a:buClr>
          <a:srgbClr val="5C86B9"/>
        </a:buClr>
        <a:buSzPct val="70000"/>
        <a:buFont typeface="Zapf Dingbats"/>
        <a:buChar char="✤"/>
        <a:defRPr sz="3800">
          <a:latin typeface="Palatino"/>
          <a:ea typeface="Palatino"/>
          <a:cs typeface="Palatino"/>
          <a:sym typeface="Palatino"/>
        </a:defRPr>
      </a:lvl6pPr>
      <a:lvl7pPr marL="3556000" indent="-508000" defTabSz="584200" eaLnBrk="1" hangingPunct="1">
        <a:spcBef>
          <a:spcPts val="3800"/>
        </a:spcBef>
        <a:buClr>
          <a:srgbClr val="5C86B9"/>
        </a:buClr>
        <a:buSzPct val="70000"/>
        <a:buFont typeface="Zapf Dingbats"/>
        <a:buChar char="✤"/>
        <a:defRPr sz="3800">
          <a:latin typeface="Palatino"/>
          <a:ea typeface="Palatino"/>
          <a:cs typeface="Palatino"/>
          <a:sym typeface="Palatino"/>
        </a:defRPr>
      </a:lvl7pPr>
      <a:lvl8pPr marL="4064000" indent="-508000" defTabSz="584200" eaLnBrk="1" hangingPunct="1">
        <a:spcBef>
          <a:spcPts val="3800"/>
        </a:spcBef>
        <a:buClr>
          <a:srgbClr val="5C86B9"/>
        </a:buClr>
        <a:buSzPct val="70000"/>
        <a:buFont typeface="Zapf Dingbats"/>
        <a:buChar char="✤"/>
        <a:defRPr sz="3800">
          <a:latin typeface="Palatino"/>
          <a:ea typeface="Palatino"/>
          <a:cs typeface="Palatino"/>
          <a:sym typeface="Palatino"/>
        </a:defRPr>
      </a:lvl8pPr>
      <a:lvl9pPr marL="4572000" indent="-508000" defTabSz="584200" eaLnBrk="1" hangingPunct="1">
        <a:spcBef>
          <a:spcPts val="3800"/>
        </a:spcBef>
        <a:buClr>
          <a:srgbClr val="5C86B9"/>
        </a:buClr>
        <a:buSzPct val="70000"/>
        <a:buFont typeface="Zapf Dingbats"/>
        <a:buChar char="✤"/>
        <a:defRPr sz="3800">
          <a:latin typeface="Palatino"/>
          <a:ea typeface="Palatino"/>
          <a:cs typeface="Palatino"/>
          <a:sym typeface="Palatino"/>
        </a:defRPr>
      </a:lvl9pPr>
    </p:bodyStyle>
    <p:otherStyle>
      <a:lvl1pPr algn="ctr" defTabSz="584200" eaLnBrk="1" hangingPunct="1">
        <a:defRPr sz="1600">
          <a:solidFill>
            <a:schemeClr val="tx1"/>
          </a:solidFill>
          <a:latin typeface="+mn-lt"/>
          <a:ea typeface="+mn-ea"/>
          <a:cs typeface="+mn-cs"/>
          <a:sym typeface="Palatino"/>
        </a:defRPr>
      </a:lvl1pPr>
      <a:lvl2pPr indent="228600" algn="ctr" defTabSz="584200" eaLnBrk="1" hangingPunct="1">
        <a:defRPr sz="1600">
          <a:solidFill>
            <a:schemeClr val="tx1"/>
          </a:solidFill>
          <a:latin typeface="+mn-lt"/>
          <a:ea typeface="+mn-ea"/>
          <a:cs typeface="+mn-cs"/>
          <a:sym typeface="Palatino"/>
        </a:defRPr>
      </a:lvl2pPr>
      <a:lvl3pPr indent="457200" algn="ctr" defTabSz="584200" eaLnBrk="1" hangingPunct="1">
        <a:defRPr sz="1600">
          <a:solidFill>
            <a:schemeClr val="tx1"/>
          </a:solidFill>
          <a:latin typeface="+mn-lt"/>
          <a:ea typeface="+mn-ea"/>
          <a:cs typeface="+mn-cs"/>
          <a:sym typeface="Palatino"/>
        </a:defRPr>
      </a:lvl3pPr>
      <a:lvl4pPr indent="685800" algn="ctr" defTabSz="584200" eaLnBrk="1" hangingPunct="1">
        <a:defRPr sz="1600">
          <a:solidFill>
            <a:schemeClr val="tx1"/>
          </a:solidFill>
          <a:latin typeface="+mn-lt"/>
          <a:ea typeface="+mn-ea"/>
          <a:cs typeface="+mn-cs"/>
          <a:sym typeface="Palatino"/>
        </a:defRPr>
      </a:lvl4pPr>
      <a:lvl5pPr indent="914400" algn="ctr" defTabSz="584200" eaLnBrk="1" hangingPunct="1">
        <a:defRPr sz="1600">
          <a:solidFill>
            <a:schemeClr val="tx1"/>
          </a:solidFill>
          <a:latin typeface="+mn-lt"/>
          <a:ea typeface="+mn-ea"/>
          <a:cs typeface="+mn-cs"/>
          <a:sym typeface="Palatino"/>
        </a:defRPr>
      </a:lvl5pPr>
      <a:lvl6pPr indent="1143000" algn="ctr" defTabSz="584200" eaLnBrk="1" hangingPunct="1">
        <a:defRPr sz="1600">
          <a:solidFill>
            <a:schemeClr val="tx1"/>
          </a:solidFill>
          <a:latin typeface="+mn-lt"/>
          <a:ea typeface="+mn-ea"/>
          <a:cs typeface="+mn-cs"/>
          <a:sym typeface="Palatino"/>
        </a:defRPr>
      </a:lvl6pPr>
      <a:lvl7pPr indent="1371600" algn="ctr" defTabSz="584200" eaLnBrk="1" hangingPunct="1">
        <a:defRPr sz="1600">
          <a:solidFill>
            <a:schemeClr val="tx1"/>
          </a:solidFill>
          <a:latin typeface="+mn-lt"/>
          <a:ea typeface="+mn-ea"/>
          <a:cs typeface="+mn-cs"/>
          <a:sym typeface="Palatino"/>
        </a:defRPr>
      </a:lvl7pPr>
      <a:lvl8pPr indent="1600200" algn="ctr" defTabSz="584200" eaLnBrk="1" hangingPunct="1">
        <a:defRPr sz="1600">
          <a:solidFill>
            <a:schemeClr val="tx1"/>
          </a:solidFill>
          <a:latin typeface="+mn-lt"/>
          <a:ea typeface="+mn-ea"/>
          <a:cs typeface="+mn-cs"/>
          <a:sym typeface="Palatino"/>
        </a:defRPr>
      </a:lvl8pPr>
      <a:lvl9pPr indent="1828800" algn="ctr" defTabSz="584200" eaLnBrk="1" hangingPunct="1">
        <a:defRPr sz="1600">
          <a:solidFill>
            <a:schemeClr val="tx1"/>
          </a:solidFill>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NkC0KC_Nv2A" TargetMode="External"/><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398905" y="997875"/>
            <a:ext cx="6865495" cy="2113613"/>
          </a:xfrm>
          <a:prstGeom prst="rect">
            <a:avLst/>
          </a:prstGeom>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000" b="0" i="0" u="none" strike="noStrike" cap="none" spc="0" normalizeH="0" baseline="0" dirty="0">
              <a:ln>
                <a:noFill/>
              </a:ln>
              <a:solidFill>
                <a:srgbClr val="324863"/>
              </a:solidFill>
              <a:effectLst/>
              <a:uFillTx/>
              <a:latin typeface="Palatino"/>
              <a:ea typeface="Palatino"/>
              <a:cs typeface="Palatino"/>
              <a:sym typeface="Palatino"/>
            </a:endParaRPr>
          </a:p>
        </p:txBody>
      </p:sp>
      <p:pic>
        <p:nvPicPr>
          <p:cNvPr id="2050" name="Picture 2" descr="Inline 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57" y="3111488"/>
            <a:ext cx="12054843" cy="213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0020321"/>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do SDMs do?</a:t>
            </a:r>
          </a:p>
        </p:txBody>
      </p:sp>
      <p:sp>
        <p:nvSpPr>
          <p:cNvPr id="3" name="Content Placeholder 2"/>
          <p:cNvSpPr>
            <a:spLocks noGrp="1"/>
          </p:cNvSpPr>
          <p:nvPr>
            <p:ph sz="quarter" idx="10"/>
          </p:nvPr>
        </p:nvSpPr>
        <p:spPr>
          <a:xfrm>
            <a:off x="499057" y="2078116"/>
            <a:ext cx="11819313" cy="7018992"/>
          </a:xfrm>
        </p:spPr>
        <p:txBody>
          <a:bodyPr/>
          <a:lstStyle/>
          <a:p>
            <a:r>
              <a:rPr lang="en-CA" sz="4000" dirty="0"/>
              <a:t>Make </a:t>
            </a:r>
            <a:r>
              <a:rPr lang="en-CA" sz="4000" b="1" dirty="0">
                <a:solidFill>
                  <a:srgbClr val="ED7D31"/>
                </a:solidFill>
              </a:rPr>
              <a:t>health care and personal care decisions</a:t>
            </a:r>
            <a:r>
              <a:rPr lang="en-CA" sz="4000" dirty="0">
                <a:solidFill>
                  <a:srgbClr val="ED7D31"/>
                </a:solidFill>
              </a:rPr>
              <a:t> </a:t>
            </a:r>
            <a:r>
              <a:rPr lang="en-CA" sz="4000" dirty="0"/>
              <a:t>for you</a:t>
            </a:r>
          </a:p>
          <a:p>
            <a:pPr marL="0" indent="0">
              <a:buNone/>
            </a:pPr>
            <a:endParaRPr lang="en-CA" sz="4000" dirty="0"/>
          </a:p>
          <a:p>
            <a:r>
              <a:rPr lang="en-CA" sz="4000" dirty="0"/>
              <a:t>Only make decisions if you </a:t>
            </a:r>
            <a:r>
              <a:rPr lang="en-CA" sz="4000" b="1" dirty="0">
                <a:solidFill>
                  <a:srgbClr val="6C8674"/>
                </a:solidFill>
              </a:rPr>
              <a:t>DO NOT HAVE CAPACITY</a:t>
            </a:r>
          </a:p>
          <a:p>
            <a:pPr marL="0" indent="0">
              <a:buNone/>
            </a:pPr>
            <a:endParaRPr lang="en-CA" sz="4000" dirty="0"/>
          </a:p>
          <a:p>
            <a:r>
              <a:rPr lang="en-CA" sz="4000" dirty="0"/>
              <a:t>Have to make the decisions the way </a:t>
            </a:r>
            <a:r>
              <a:rPr lang="en-CA" sz="4000" b="1" dirty="0">
                <a:solidFill>
                  <a:srgbClr val="792954"/>
                </a:solidFill>
              </a:rPr>
              <a:t>YOU</a:t>
            </a:r>
            <a:r>
              <a:rPr lang="en-CA" sz="4000" dirty="0">
                <a:solidFill>
                  <a:srgbClr val="ED7D31"/>
                </a:solidFill>
              </a:rPr>
              <a:t> </a:t>
            </a:r>
            <a:r>
              <a:rPr lang="en-CA" sz="4000" dirty="0"/>
              <a:t>would have made them</a:t>
            </a:r>
          </a:p>
          <a:p>
            <a:pPr lvl="1"/>
            <a:r>
              <a:rPr lang="en-CA" sz="3600" dirty="0"/>
              <a:t>Must use previously expressed </a:t>
            </a:r>
            <a:r>
              <a:rPr lang="en-CA" sz="3600" b="1" u="sng" dirty="0">
                <a:solidFill>
                  <a:srgbClr val="D4AA74"/>
                </a:solidFill>
              </a:rPr>
              <a:t>wishes</a:t>
            </a:r>
          </a:p>
          <a:p>
            <a:pPr lvl="1"/>
            <a:r>
              <a:rPr lang="en-CA" sz="3600" dirty="0"/>
              <a:t>Act in your </a:t>
            </a:r>
            <a:r>
              <a:rPr lang="en-CA" sz="3600" b="1" dirty="0">
                <a:solidFill>
                  <a:srgbClr val="D4AA74"/>
                </a:solidFill>
              </a:rPr>
              <a:t>best interest</a:t>
            </a:r>
          </a:p>
        </p:txBody>
      </p:sp>
    </p:spTree>
    <p:extLst>
      <p:ext uri="{BB962C8B-B14F-4D97-AF65-F5344CB8AC3E}">
        <p14:creationId xmlns:p14="http://schemas.microsoft.com/office/powerpoint/2010/main" val="21596707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t>Requirements to act as SDM</a:t>
            </a:r>
          </a:p>
        </p:txBody>
      </p:sp>
      <p:sp>
        <p:nvSpPr>
          <p:cNvPr id="3" name="Rectangle 2"/>
          <p:cNvSpPr/>
          <p:nvPr/>
        </p:nvSpPr>
        <p:spPr>
          <a:xfrm>
            <a:off x="601166" y="2079356"/>
            <a:ext cx="11434408" cy="6394828"/>
          </a:xfrm>
          <a:prstGeom prst="rect">
            <a:avLst/>
          </a:prstGeom>
        </p:spPr>
        <p:txBody>
          <a:bodyPr wrap="square">
            <a:spAutoFit/>
          </a:bodyPr>
          <a:lstStyle/>
          <a:p>
            <a:pPr marL="650230" indent="-650230" algn="l">
              <a:buFont typeface="+mj-lt"/>
              <a:buAutoNum type="arabicPeriod"/>
            </a:pPr>
            <a:r>
              <a:rPr lang="en-CA" sz="3413" dirty="0">
                <a:latin typeface="Akkurat-Light"/>
              </a:rPr>
              <a:t>Capable with respect to treatment proposed</a:t>
            </a:r>
          </a:p>
          <a:p>
            <a:pPr marL="650230" indent="-650230" algn="l">
              <a:buFont typeface="+mj-lt"/>
              <a:buAutoNum type="arabicPeriod"/>
            </a:pPr>
            <a:endParaRPr lang="en-CA" sz="3413" dirty="0">
              <a:latin typeface="Akkurat-Light"/>
            </a:endParaRPr>
          </a:p>
          <a:p>
            <a:pPr marL="650230" indent="-650230" algn="l">
              <a:buFont typeface="+mj-lt"/>
              <a:buAutoNum type="arabicPeriod"/>
            </a:pPr>
            <a:r>
              <a:rPr lang="en-CA" sz="3413" dirty="0">
                <a:latin typeface="Akkurat-Light"/>
              </a:rPr>
              <a:t>At least 16 years old</a:t>
            </a:r>
          </a:p>
          <a:p>
            <a:pPr marL="650230" indent="-650230" algn="l">
              <a:buFont typeface="+mj-lt"/>
              <a:buAutoNum type="arabicPeriod"/>
            </a:pPr>
            <a:endParaRPr lang="en-CA" sz="3413" dirty="0">
              <a:latin typeface="Akkurat-Light"/>
            </a:endParaRPr>
          </a:p>
          <a:p>
            <a:pPr marL="650230" indent="-650230" algn="l">
              <a:buFont typeface="+mj-lt"/>
              <a:buAutoNum type="arabicPeriod"/>
            </a:pPr>
            <a:r>
              <a:rPr lang="en-CA" sz="3413" dirty="0">
                <a:latin typeface="Akkurat-Light"/>
              </a:rPr>
              <a:t>There is no court order or separation agreement prohibiting access to the incapable person or giving or refusing consent on his or her behalf</a:t>
            </a:r>
          </a:p>
          <a:p>
            <a:pPr marL="650230" indent="-650230" algn="l">
              <a:buFont typeface="+mj-lt"/>
              <a:buAutoNum type="arabicPeriod"/>
            </a:pPr>
            <a:endParaRPr lang="en-CA" sz="3413" dirty="0">
              <a:latin typeface="Akkurat-Light"/>
            </a:endParaRPr>
          </a:p>
          <a:p>
            <a:pPr marL="650230" indent="-650230" algn="l">
              <a:buFont typeface="+mj-lt"/>
              <a:buAutoNum type="arabicPeriod"/>
            </a:pPr>
            <a:r>
              <a:rPr lang="en-CA" sz="3413" dirty="0">
                <a:latin typeface="Akkurat-Light"/>
              </a:rPr>
              <a:t>Is available</a:t>
            </a:r>
          </a:p>
          <a:p>
            <a:pPr marL="650230" indent="-650230" algn="l">
              <a:buFont typeface="+mj-lt"/>
              <a:buAutoNum type="arabicPeriod"/>
            </a:pPr>
            <a:endParaRPr lang="en-CA" sz="3413" dirty="0">
              <a:latin typeface="Akkurat-Light"/>
            </a:endParaRPr>
          </a:p>
          <a:p>
            <a:pPr marL="650230" indent="-650230" algn="l">
              <a:buFont typeface="+mj-lt"/>
              <a:buAutoNum type="arabicPeriod"/>
            </a:pPr>
            <a:r>
              <a:rPr lang="en-CA" sz="3413" dirty="0">
                <a:latin typeface="Akkurat-Light"/>
              </a:rPr>
              <a:t>Is willing to assume the responsibility of giving or refusing consent</a:t>
            </a:r>
          </a:p>
        </p:txBody>
      </p:sp>
    </p:spTree>
    <p:extLst>
      <p:ext uri="{BB962C8B-B14F-4D97-AF65-F5344CB8AC3E}">
        <p14:creationId xmlns:p14="http://schemas.microsoft.com/office/powerpoint/2010/main" val="909050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826" y="703320"/>
            <a:ext cx="11216640" cy="1885245"/>
          </a:xfrm>
        </p:spPr>
        <p:txBody>
          <a:bodyPr/>
          <a:lstStyle/>
          <a:p>
            <a:r>
              <a:rPr lang="en-CA" b="1" dirty="0">
                <a:solidFill>
                  <a:srgbClr val="8C3E64"/>
                </a:solidFill>
              </a:rPr>
              <a:t>Types of Decisions</a:t>
            </a:r>
            <a:endParaRPr lang="en-CA" dirty="0"/>
          </a:p>
        </p:txBody>
      </p:sp>
      <p:sp>
        <p:nvSpPr>
          <p:cNvPr id="3" name="Content Placeholder 2"/>
          <p:cNvSpPr>
            <a:spLocks noGrp="1"/>
          </p:cNvSpPr>
          <p:nvPr>
            <p:ph sz="quarter" idx="10"/>
          </p:nvPr>
        </p:nvSpPr>
        <p:spPr>
          <a:xfrm>
            <a:off x="637972" y="2232901"/>
            <a:ext cx="11777931" cy="6784579"/>
          </a:xfrm>
        </p:spPr>
        <p:txBody>
          <a:bodyPr>
            <a:normAutofit/>
          </a:bodyPr>
          <a:lstStyle/>
          <a:p>
            <a:pPr marL="731509" indent="-731509">
              <a:buFont typeface="+mj-lt"/>
              <a:buAutoNum type="arabicPeriod"/>
            </a:pPr>
            <a:r>
              <a:rPr lang="en-CA" sz="3982" b="1" dirty="0">
                <a:solidFill>
                  <a:srgbClr val="ED7D31"/>
                </a:solidFill>
              </a:rPr>
              <a:t>Long-term care </a:t>
            </a:r>
            <a:r>
              <a:rPr lang="en-CA" sz="3982" dirty="0"/>
              <a:t>placement</a:t>
            </a:r>
          </a:p>
          <a:p>
            <a:pPr marL="731509" indent="-731509">
              <a:buFont typeface="+mj-lt"/>
              <a:buAutoNum type="arabicPeriod"/>
            </a:pPr>
            <a:r>
              <a:rPr lang="en-CA" sz="3982" b="1" dirty="0">
                <a:solidFill>
                  <a:srgbClr val="ED7D31"/>
                </a:solidFill>
              </a:rPr>
              <a:t>Health care </a:t>
            </a:r>
            <a:r>
              <a:rPr lang="en-CA" sz="3982" dirty="0"/>
              <a:t>decisions</a:t>
            </a:r>
          </a:p>
          <a:p>
            <a:pPr lvl="1"/>
            <a:r>
              <a:rPr lang="en-CA" sz="3413" dirty="0"/>
              <a:t>Consent or refuse tests, procedures, surgery</a:t>
            </a:r>
          </a:p>
          <a:p>
            <a:pPr lvl="1"/>
            <a:r>
              <a:rPr lang="en-CA" sz="3413" dirty="0"/>
              <a:t>Begin or withdraw life-prolonging measures</a:t>
            </a:r>
          </a:p>
          <a:p>
            <a:pPr lvl="1"/>
            <a:r>
              <a:rPr lang="en-CA" sz="3413" dirty="0"/>
              <a:t>Who will provide medical care</a:t>
            </a:r>
          </a:p>
          <a:p>
            <a:pPr lvl="1"/>
            <a:r>
              <a:rPr lang="en-CA" sz="3413" dirty="0"/>
              <a:t>Speaking with health care professionals</a:t>
            </a:r>
          </a:p>
          <a:p>
            <a:pPr lvl="1"/>
            <a:r>
              <a:rPr lang="en-CA" sz="3413" dirty="0"/>
              <a:t>Admit or discharge from medical facility</a:t>
            </a:r>
          </a:p>
          <a:p>
            <a:pPr lvl="1"/>
            <a:r>
              <a:rPr lang="en-CA" sz="3413" dirty="0"/>
              <a:t>Looking at medical information</a:t>
            </a:r>
          </a:p>
          <a:p>
            <a:pPr marL="650230" indent="-650230">
              <a:buFont typeface="+mj-lt"/>
              <a:buAutoNum type="arabicPeriod"/>
            </a:pPr>
            <a:r>
              <a:rPr lang="en-CA" sz="3982" b="1" dirty="0">
                <a:solidFill>
                  <a:srgbClr val="ED7D31"/>
                </a:solidFill>
              </a:rPr>
              <a:t>Personal Assistance Services</a:t>
            </a:r>
            <a:endParaRPr lang="en-CA" sz="3982" dirty="0"/>
          </a:p>
        </p:txBody>
      </p:sp>
    </p:spTree>
    <p:extLst>
      <p:ext uri="{BB962C8B-B14F-4D97-AF65-F5344CB8AC3E}">
        <p14:creationId xmlns:p14="http://schemas.microsoft.com/office/powerpoint/2010/main" val="18269164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2" y="519291"/>
            <a:ext cx="10586719" cy="1885245"/>
          </a:xfrm>
        </p:spPr>
        <p:txBody>
          <a:bodyPr>
            <a:normAutofit fontScale="90000"/>
          </a:bodyPr>
          <a:lstStyle/>
          <a:p>
            <a:r>
              <a:rPr lang="en-CA" b="1" dirty="0">
                <a:solidFill>
                  <a:srgbClr val="8C3E64"/>
                </a:solidFill>
              </a:rPr>
              <a:t>Advance Care Planning in Ontario </a:t>
            </a:r>
          </a:p>
        </p:txBody>
      </p:sp>
      <p:sp>
        <p:nvSpPr>
          <p:cNvPr id="3" name="Content Placeholder 2"/>
          <p:cNvSpPr>
            <a:spLocks noGrp="1"/>
          </p:cNvSpPr>
          <p:nvPr>
            <p:ph sz="quarter" idx="10"/>
          </p:nvPr>
        </p:nvSpPr>
        <p:spPr>
          <a:xfrm>
            <a:off x="858809" y="2404535"/>
            <a:ext cx="11589532" cy="6244884"/>
          </a:xfrm>
        </p:spPr>
        <p:txBody>
          <a:bodyPr>
            <a:normAutofit/>
          </a:bodyPr>
          <a:lstStyle/>
          <a:p>
            <a:pPr>
              <a:spcBef>
                <a:spcPct val="0"/>
              </a:spcBef>
              <a:buClrTx/>
            </a:pPr>
            <a:r>
              <a:rPr lang="en-US" altLang="en-US" sz="3413" dirty="0"/>
              <a:t>Does</a:t>
            </a:r>
            <a:r>
              <a:rPr lang="en-US" altLang="en-US" sz="3413" b="1" dirty="0"/>
              <a:t> </a:t>
            </a:r>
            <a:r>
              <a:rPr lang="en-US" altLang="en-US" sz="3413" b="1" dirty="0">
                <a:solidFill>
                  <a:srgbClr val="ED7D31"/>
                </a:solidFill>
              </a:rPr>
              <a:t>not </a:t>
            </a:r>
            <a:r>
              <a:rPr lang="en-US" altLang="en-US" sz="3413" dirty="0"/>
              <a:t>need to be in </a:t>
            </a:r>
            <a:r>
              <a:rPr lang="en-US" altLang="en-US" sz="3413" b="1" dirty="0">
                <a:solidFill>
                  <a:srgbClr val="ED7D31"/>
                </a:solidFill>
              </a:rPr>
              <a:t>writing</a:t>
            </a:r>
            <a:r>
              <a:rPr lang="en-US" altLang="en-US" sz="3413" dirty="0">
                <a:solidFill>
                  <a:srgbClr val="ED7D31"/>
                </a:solidFill>
              </a:rPr>
              <a:t> </a:t>
            </a:r>
            <a:r>
              <a:rPr lang="en-US" altLang="en-US" sz="3413" b="1" dirty="0"/>
              <a:t/>
            </a:r>
            <a:br>
              <a:rPr lang="en-US" altLang="en-US" sz="3413" b="1" dirty="0"/>
            </a:br>
            <a:endParaRPr lang="en-US" altLang="en-US" sz="3413" dirty="0"/>
          </a:p>
          <a:p>
            <a:pPr>
              <a:spcBef>
                <a:spcPct val="0"/>
              </a:spcBef>
              <a:buClrTx/>
            </a:pPr>
            <a:r>
              <a:rPr lang="en-US" altLang="en-US" sz="3413" b="1" dirty="0">
                <a:solidFill>
                  <a:srgbClr val="6C8674"/>
                </a:solidFill>
              </a:rPr>
              <a:t>Later</a:t>
            </a:r>
            <a:r>
              <a:rPr lang="en-US" altLang="en-US" sz="3413" dirty="0">
                <a:solidFill>
                  <a:srgbClr val="ED7D31"/>
                </a:solidFill>
              </a:rPr>
              <a:t> </a:t>
            </a:r>
            <a:r>
              <a:rPr lang="en-US" altLang="en-US" sz="3413" dirty="0"/>
              <a:t>wishes, however communicated, expressed while capable </a:t>
            </a:r>
            <a:r>
              <a:rPr lang="en-US" altLang="en-US" sz="3413" b="1" dirty="0">
                <a:solidFill>
                  <a:srgbClr val="6C8674"/>
                </a:solidFill>
              </a:rPr>
              <a:t>prevail over earlier wishes </a:t>
            </a:r>
            <a:r>
              <a:rPr lang="en-US" altLang="en-US" sz="3413" dirty="0"/>
              <a:t/>
            </a:r>
            <a:br>
              <a:rPr lang="en-US" altLang="en-US" sz="3413" dirty="0"/>
            </a:br>
            <a:endParaRPr lang="en-US" altLang="en-US" sz="3413" dirty="0"/>
          </a:p>
          <a:p>
            <a:pPr>
              <a:spcBef>
                <a:spcPct val="0"/>
              </a:spcBef>
              <a:buClrTx/>
            </a:pPr>
            <a:r>
              <a:rPr lang="en-US" altLang="en-US" sz="3413" dirty="0"/>
              <a:t>This is true even if the previous wishes were in </a:t>
            </a:r>
            <a:r>
              <a:rPr lang="en-US" altLang="en-US" sz="3413" b="1" dirty="0">
                <a:solidFill>
                  <a:srgbClr val="D4AA74"/>
                </a:solidFill>
              </a:rPr>
              <a:t>writing</a:t>
            </a:r>
            <a:r>
              <a:rPr lang="en-US" altLang="en-US" sz="3413" b="1" dirty="0">
                <a:solidFill>
                  <a:srgbClr val="ED7D31"/>
                </a:solidFill>
              </a:rPr>
              <a:t> </a:t>
            </a:r>
            <a:r>
              <a:rPr lang="en-US" altLang="en-US" sz="3413" dirty="0"/>
              <a:t>and the later wishes are </a:t>
            </a:r>
            <a:r>
              <a:rPr lang="en-US" altLang="en-US" sz="3413" b="1" dirty="0">
                <a:solidFill>
                  <a:srgbClr val="D4AA74"/>
                </a:solidFill>
              </a:rPr>
              <a:t>oral</a:t>
            </a:r>
          </a:p>
          <a:p>
            <a:pPr marL="0" indent="0">
              <a:spcBef>
                <a:spcPct val="0"/>
              </a:spcBef>
              <a:buClrTx/>
              <a:buNone/>
            </a:pPr>
            <a:endParaRPr lang="en-US" altLang="en-US" sz="3413" b="1" dirty="0"/>
          </a:p>
          <a:p>
            <a:pPr>
              <a:spcBef>
                <a:spcPct val="0"/>
              </a:spcBef>
              <a:buClrTx/>
            </a:pPr>
            <a:r>
              <a:rPr lang="en-US" altLang="en-US" sz="3413" b="1" dirty="0">
                <a:solidFill>
                  <a:srgbClr val="792954"/>
                </a:solidFill>
              </a:rPr>
              <a:t>Not</a:t>
            </a:r>
            <a:r>
              <a:rPr lang="en-US" altLang="en-US" sz="3413" dirty="0">
                <a:solidFill>
                  <a:srgbClr val="ED7D31"/>
                </a:solidFill>
              </a:rPr>
              <a:t> </a:t>
            </a:r>
            <a:r>
              <a:rPr lang="en-US" altLang="en-US" sz="3413" dirty="0"/>
              <a:t>only about </a:t>
            </a:r>
            <a:r>
              <a:rPr lang="en-US" altLang="en-US" sz="3413" b="1" dirty="0">
                <a:solidFill>
                  <a:srgbClr val="792954"/>
                </a:solidFill>
              </a:rPr>
              <a:t>End-of-Life</a:t>
            </a:r>
          </a:p>
          <a:p>
            <a:pPr>
              <a:spcBef>
                <a:spcPct val="0"/>
              </a:spcBef>
              <a:buClrTx/>
            </a:pPr>
            <a:endParaRPr lang="en-US" altLang="en-US" sz="3413" b="1" dirty="0"/>
          </a:p>
          <a:p>
            <a:pPr>
              <a:spcBef>
                <a:spcPct val="0"/>
              </a:spcBef>
              <a:buClrTx/>
            </a:pPr>
            <a:r>
              <a:rPr lang="en-US" altLang="en-US" sz="3413" b="1" dirty="0">
                <a:solidFill>
                  <a:srgbClr val="ED7D31"/>
                </a:solidFill>
              </a:rPr>
              <a:t>Not</a:t>
            </a:r>
            <a:r>
              <a:rPr lang="en-US" altLang="en-US" sz="3413" dirty="0">
                <a:solidFill>
                  <a:srgbClr val="ED7D31"/>
                </a:solidFill>
              </a:rPr>
              <a:t> </a:t>
            </a:r>
            <a:r>
              <a:rPr lang="en-US" altLang="en-US" sz="3413" dirty="0"/>
              <a:t>about </a:t>
            </a:r>
            <a:r>
              <a:rPr lang="en-US" altLang="en-US" sz="3413" b="1" dirty="0">
                <a:solidFill>
                  <a:srgbClr val="ED7D31"/>
                </a:solidFill>
              </a:rPr>
              <a:t>Living Wills </a:t>
            </a:r>
            <a:r>
              <a:rPr lang="en-US" altLang="en-US" sz="3413" dirty="0"/>
              <a:t>or </a:t>
            </a:r>
            <a:r>
              <a:rPr lang="en-US" altLang="en-US" sz="3413" b="1" dirty="0">
                <a:solidFill>
                  <a:srgbClr val="ED7D31"/>
                </a:solidFill>
              </a:rPr>
              <a:t>Advance Directives</a:t>
            </a:r>
          </a:p>
          <a:p>
            <a:endParaRPr lang="en-CA" sz="3413" dirty="0">
              <a:solidFill>
                <a:schemeClr val="accent2"/>
              </a:solidFill>
            </a:endParaRPr>
          </a:p>
        </p:txBody>
      </p:sp>
    </p:spTree>
    <p:extLst>
      <p:ext uri="{BB962C8B-B14F-4D97-AF65-F5344CB8AC3E}">
        <p14:creationId xmlns:p14="http://schemas.microsoft.com/office/powerpoint/2010/main" val="252842696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t>Step 2</a:t>
            </a:r>
          </a:p>
        </p:txBody>
      </p:sp>
      <p:sp>
        <p:nvSpPr>
          <p:cNvPr id="4" name="TextBox 3"/>
          <p:cNvSpPr txBox="1"/>
          <p:nvPr/>
        </p:nvSpPr>
        <p:spPr>
          <a:xfrm>
            <a:off x="797464" y="6673136"/>
            <a:ext cx="12035575" cy="14592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2249" tIns="72249" rIns="72249" bIns="72249" numCol="1" spcCol="38100" rtlCol="0" anchor="ctr">
            <a:spAutoFit/>
          </a:bodyPr>
          <a:lstStyle/>
          <a:p>
            <a:pPr defTabSz="830849" rtl="0" latinLnBrk="1" hangingPunct="0"/>
            <a:r>
              <a:rPr lang="en-CA" sz="4267" b="1" dirty="0">
                <a:solidFill>
                  <a:srgbClr val="8C3E64"/>
                </a:solidFill>
                <a:hlinkClick r:id="rId3"/>
              </a:rPr>
              <a:t>Conversations </a:t>
            </a:r>
            <a:r>
              <a:rPr lang="en-CA" sz="4267" dirty="0">
                <a:solidFill>
                  <a:srgbClr val="8C3E64"/>
                </a:solidFill>
              </a:rPr>
              <a:t>with Substitute Decision Maker </a:t>
            </a:r>
          </a:p>
          <a:p>
            <a:pPr defTabSz="830849" rtl="0" latinLnBrk="1" hangingPunct="0"/>
            <a:r>
              <a:rPr lang="en-CA" sz="4267" dirty="0">
                <a:solidFill>
                  <a:srgbClr val="8C3E64"/>
                </a:solidFill>
              </a:rPr>
              <a:t>and other loved ones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796" y="1939413"/>
            <a:ext cx="4498121" cy="4525218"/>
          </a:xfrm>
          <a:prstGeom prst="rect">
            <a:avLst/>
          </a:prstGeom>
        </p:spPr>
      </p:pic>
    </p:spTree>
    <p:extLst>
      <p:ext uri="{BB962C8B-B14F-4D97-AF65-F5344CB8AC3E}">
        <p14:creationId xmlns:p14="http://schemas.microsoft.com/office/powerpoint/2010/main" val="2038764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2517" y="1215979"/>
            <a:ext cx="10171083" cy="990193"/>
          </a:xfrm>
        </p:spPr>
        <p:txBody>
          <a:bodyPr>
            <a:normAutofit fontScale="90000"/>
          </a:bodyPr>
          <a:lstStyle/>
          <a:p>
            <a:r>
              <a:rPr lang="en-CA" sz="8900" b="1" dirty="0">
                <a:solidFill>
                  <a:srgbClr val="6C8674"/>
                </a:solidFill>
              </a:rPr>
              <a:t>Remember:</a:t>
            </a:r>
            <a:r>
              <a:rPr lang="en-CA" sz="6600" b="1" dirty="0">
                <a:solidFill>
                  <a:srgbClr val="ED7D31"/>
                </a:solidFill>
              </a:rPr>
              <a:t/>
            </a:r>
            <a:br>
              <a:rPr lang="en-CA" sz="6600" b="1" dirty="0">
                <a:solidFill>
                  <a:srgbClr val="ED7D31"/>
                </a:solidFill>
              </a:rPr>
            </a:br>
            <a:endParaRPr lang="en-CA" b="1" dirty="0"/>
          </a:p>
        </p:txBody>
      </p:sp>
      <p:sp>
        <p:nvSpPr>
          <p:cNvPr id="3" name="Content Placeholder 2"/>
          <p:cNvSpPr>
            <a:spLocks noGrp="1"/>
          </p:cNvSpPr>
          <p:nvPr>
            <p:ph sz="quarter" idx="10"/>
          </p:nvPr>
        </p:nvSpPr>
        <p:spPr>
          <a:xfrm>
            <a:off x="800732" y="2598056"/>
            <a:ext cx="11492868" cy="4426858"/>
          </a:xfrm>
        </p:spPr>
        <p:txBody>
          <a:bodyPr/>
          <a:lstStyle/>
          <a:p>
            <a:r>
              <a:rPr lang="en-CA" sz="4400" dirty="0"/>
              <a:t>Your SDM has to make your health care decisions the way </a:t>
            </a:r>
            <a:r>
              <a:rPr lang="en-CA" sz="4400" b="1" dirty="0">
                <a:solidFill>
                  <a:srgbClr val="792954"/>
                </a:solidFill>
              </a:rPr>
              <a:t>YOU</a:t>
            </a:r>
            <a:r>
              <a:rPr lang="en-CA" sz="4400" dirty="0">
                <a:solidFill>
                  <a:srgbClr val="ED7D31"/>
                </a:solidFill>
              </a:rPr>
              <a:t> </a:t>
            </a:r>
            <a:r>
              <a:rPr lang="en-CA" sz="4400" dirty="0"/>
              <a:t>would have made them</a:t>
            </a:r>
          </a:p>
          <a:p>
            <a:endParaRPr lang="en-CA" sz="4400" dirty="0"/>
          </a:p>
          <a:p>
            <a:r>
              <a:rPr lang="en-CA" sz="4400" dirty="0"/>
              <a:t>Sharing your </a:t>
            </a:r>
            <a:r>
              <a:rPr lang="en-CA" sz="4400" b="1" dirty="0">
                <a:solidFill>
                  <a:srgbClr val="ED7D31"/>
                </a:solidFill>
              </a:rPr>
              <a:t>wishes</a:t>
            </a:r>
            <a:r>
              <a:rPr lang="en-CA" sz="4400" dirty="0"/>
              <a:t>, </a:t>
            </a:r>
            <a:r>
              <a:rPr lang="en-CA" sz="4400" b="1" dirty="0">
                <a:solidFill>
                  <a:srgbClr val="ED7D31"/>
                </a:solidFill>
              </a:rPr>
              <a:t>values</a:t>
            </a:r>
            <a:r>
              <a:rPr lang="en-CA" sz="4400" dirty="0"/>
              <a:t> and </a:t>
            </a:r>
            <a:r>
              <a:rPr lang="en-CA" sz="4400" b="1" dirty="0">
                <a:solidFill>
                  <a:srgbClr val="ED7D31"/>
                </a:solidFill>
              </a:rPr>
              <a:t>beliefs</a:t>
            </a:r>
            <a:r>
              <a:rPr lang="en-CA" sz="4400" dirty="0"/>
              <a:t> with them </a:t>
            </a:r>
            <a:r>
              <a:rPr lang="en-CA" sz="4400" b="1" dirty="0">
                <a:solidFill>
                  <a:srgbClr val="ED7D31"/>
                </a:solidFill>
              </a:rPr>
              <a:t>in advance </a:t>
            </a:r>
            <a:r>
              <a:rPr lang="en-CA" sz="4400" dirty="0"/>
              <a:t>can help them make these decisions for you</a:t>
            </a:r>
          </a:p>
          <a:p>
            <a:pPr lvl="1"/>
            <a:endParaRPr lang="en-CA" sz="4000" b="1" dirty="0">
              <a:solidFill>
                <a:srgbClr val="D4AA74"/>
              </a:solidFill>
            </a:endParaRPr>
          </a:p>
          <a:p>
            <a:pPr marL="508000" lvl="1" indent="0" algn="ctr">
              <a:buNone/>
            </a:pPr>
            <a:r>
              <a:rPr lang="en-CA" sz="5000" b="1" dirty="0">
                <a:solidFill>
                  <a:srgbClr val="792954"/>
                </a:solidFill>
              </a:rPr>
              <a:t>These are conversations worth having…</a:t>
            </a:r>
          </a:p>
          <a:p>
            <a:pPr marL="507973" lvl="1" indent="0" algn="ctr">
              <a:buNone/>
            </a:pPr>
            <a:endParaRPr lang="en-CA" sz="4000" dirty="0">
              <a:solidFill>
                <a:srgbClr val="8C3E64"/>
              </a:solidFill>
            </a:endParaRPr>
          </a:p>
        </p:txBody>
      </p:sp>
    </p:spTree>
    <p:extLst>
      <p:ext uri="{BB962C8B-B14F-4D97-AF65-F5344CB8AC3E}">
        <p14:creationId xmlns:p14="http://schemas.microsoft.com/office/powerpoint/2010/main" val="13455322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EC7767-A19C-4686-9A7A-F4E6557772EF}"/>
              </a:ext>
            </a:extLst>
          </p:cNvPr>
          <p:cNvSpPr>
            <a:spLocks noGrp="1"/>
          </p:cNvSpPr>
          <p:nvPr>
            <p:ph type="title"/>
          </p:nvPr>
        </p:nvSpPr>
        <p:spPr/>
        <p:txBody>
          <a:bodyPr/>
          <a:lstStyle/>
          <a:p>
            <a:pPr algn="ctr"/>
            <a:r>
              <a:rPr lang="en-US" dirty="0"/>
              <a:t>Conversation Video</a:t>
            </a:r>
            <a:br>
              <a:rPr lang="en-US" dirty="0"/>
            </a:br>
            <a:endParaRPr lang="en-US" dirty="0"/>
          </a:p>
        </p:txBody>
      </p:sp>
      <p:sp>
        <p:nvSpPr>
          <p:cNvPr id="3" name="Content Placeholder 2">
            <a:extLst>
              <a:ext uri="{FF2B5EF4-FFF2-40B4-BE49-F238E27FC236}">
                <a16:creationId xmlns:a16="http://schemas.microsoft.com/office/drawing/2014/main" xmlns="" id="{560EF64B-0FB2-4E3A-BF7B-CADA9D6E4878}"/>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7642479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B60DFC95-F0FA-410B-B3DA-40FCCAC89431}"/>
              </a:ext>
            </a:extLst>
          </p:cNvPr>
          <p:cNvSpPr>
            <a:spLocks noGrp="1"/>
          </p:cNvSpPr>
          <p:nvPr>
            <p:ph type="pic" sz="quarter" idx="10"/>
          </p:nvPr>
        </p:nvSpPr>
        <p:spPr/>
      </p:sp>
      <p:pic>
        <p:nvPicPr>
          <p:cNvPr id="4" name="Talking to #mycommunity">
            <a:hlinkClick r:id="" action="ppaction://media"/>
            <a:extLst>
              <a:ext uri="{FF2B5EF4-FFF2-40B4-BE49-F238E27FC236}">
                <a16:creationId xmlns:a16="http://schemas.microsoft.com/office/drawing/2014/main" xmlns="" id="{43349D27-7030-4F92-9563-A3C02596BE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440" y="1165860"/>
            <a:ext cx="12313920" cy="6926580"/>
          </a:xfrm>
          <a:prstGeom prst="rect">
            <a:avLst/>
          </a:prstGeom>
        </p:spPr>
      </p:pic>
    </p:spTree>
    <p:extLst>
      <p:ext uri="{BB962C8B-B14F-4D97-AF65-F5344CB8AC3E}">
        <p14:creationId xmlns:p14="http://schemas.microsoft.com/office/powerpoint/2010/main" val="211605993"/>
      </p:ext>
    </p:extLst>
  </p:cSld>
  <p:clrMapOvr>
    <a:masterClrMapping/>
  </p:clrMapOvr>
  <p:transition spd="med" advTm="1906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39" y="519293"/>
            <a:ext cx="10171083" cy="1885245"/>
          </a:xfrm>
        </p:spPr>
        <p:txBody>
          <a:bodyPr>
            <a:normAutofit/>
          </a:bodyPr>
          <a:lstStyle/>
          <a:p>
            <a:endParaRPr lang="en-CA" dirty="0"/>
          </a:p>
        </p:txBody>
      </p:sp>
      <p:sp>
        <p:nvSpPr>
          <p:cNvPr id="3" name="Content Placeholder 2"/>
          <p:cNvSpPr>
            <a:spLocks noGrp="1"/>
          </p:cNvSpPr>
          <p:nvPr>
            <p:ph sz="quarter" idx="10"/>
          </p:nvPr>
        </p:nvSpPr>
        <p:spPr>
          <a:xfrm>
            <a:off x="880460" y="1832851"/>
            <a:ext cx="11055644" cy="7412334"/>
          </a:xfrm>
        </p:spPr>
        <p:txBody>
          <a:bodyPr/>
          <a:lstStyle/>
          <a:p>
            <a:pPr marL="0" indent="0" algn="ctr">
              <a:buSzPct val="100000"/>
              <a:buNone/>
            </a:pPr>
            <a:endParaRPr lang="en-CA" sz="5120" dirty="0"/>
          </a:p>
          <a:p>
            <a:pPr marL="0" indent="0" algn="ctr">
              <a:buSzPct val="100000"/>
              <a:buNone/>
            </a:pPr>
            <a:endParaRPr lang="en-CA" sz="5120" dirty="0"/>
          </a:p>
          <a:p>
            <a:pPr marL="0" indent="0" algn="ctr">
              <a:buSzPct val="100000"/>
              <a:buNone/>
            </a:pPr>
            <a:r>
              <a:rPr lang="en-CA" sz="6827" b="1" dirty="0">
                <a:solidFill>
                  <a:srgbClr val="ED7D31"/>
                </a:solidFill>
              </a:rPr>
              <a:t>Ideas for how to bring up the conversation…</a:t>
            </a:r>
            <a:endParaRPr lang="en-CA" sz="5689" b="1" dirty="0">
              <a:solidFill>
                <a:srgbClr val="ED7D31"/>
              </a:solidFill>
            </a:endParaRPr>
          </a:p>
        </p:txBody>
      </p:sp>
    </p:spTree>
    <p:extLst>
      <p:ext uri="{BB962C8B-B14F-4D97-AF65-F5344CB8AC3E}">
        <p14:creationId xmlns:p14="http://schemas.microsoft.com/office/powerpoint/2010/main" val="89514452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39" y="519293"/>
            <a:ext cx="10171083" cy="1885245"/>
          </a:xfrm>
        </p:spPr>
        <p:txBody>
          <a:bodyPr>
            <a:normAutofit/>
          </a:bodyPr>
          <a:lstStyle/>
          <a:p>
            <a:endParaRPr lang="en-CA" dirty="0"/>
          </a:p>
        </p:txBody>
      </p:sp>
      <p:sp>
        <p:nvSpPr>
          <p:cNvPr id="3" name="Content Placeholder 2"/>
          <p:cNvSpPr>
            <a:spLocks noGrp="1"/>
          </p:cNvSpPr>
          <p:nvPr>
            <p:ph sz="quarter" idx="10"/>
          </p:nvPr>
        </p:nvSpPr>
        <p:spPr>
          <a:xfrm>
            <a:off x="880460" y="2437617"/>
            <a:ext cx="11055644" cy="7412334"/>
          </a:xfrm>
        </p:spPr>
        <p:txBody>
          <a:bodyPr/>
          <a:lstStyle/>
          <a:p>
            <a:pPr marL="0" indent="0" algn="ctr">
              <a:buSzPct val="100000"/>
              <a:buNone/>
            </a:pPr>
            <a:endParaRPr lang="en-CA" sz="5120" dirty="0"/>
          </a:p>
          <a:p>
            <a:pPr marL="0" indent="0" algn="ctr">
              <a:buSzPct val="100000"/>
              <a:buNone/>
            </a:pPr>
            <a:endParaRPr lang="en-CA" sz="5120" dirty="0"/>
          </a:p>
          <a:p>
            <a:pPr marL="0" indent="0" algn="ctr">
              <a:buSzPct val="100000"/>
              <a:buNone/>
            </a:pPr>
            <a:r>
              <a:rPr lang="en-CA" sz="8800" b="1" dirty="0">
                <a:solidFill>
                  <a:srgbClr val="792954"/>
                </a:solidFill>
              </a:rPr>
              <a:t>Conversation Video</a:t>
            </a:r>
            <a:endParaRPr lang="en-CA" sz="7200" b="1" dirty="0">
              <a:solidFill>
                <a:srgbClr val="792954"/>
              </a:solidFill>
            </a:endParaRPr>
          </a:p>
        </p:txBody>
      </p:sp>
    </p:spTree>
    <p:extLst>
      <p:ext uri="{BB962C8B-B14F-4D97-AF65-F5344CB8AC3E}">
        <p14:creationId xmlns:p14="http://schemas.microsoft.com/office/powerpoint/2010/main" val="9311053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CA" dirty="0"/>
          </a:p>
        </p:txBody>
      </p:sp>
      <p:sp>
        <p:nvSpPr>
          <p:cNvPr id="4" name="Content Placeholder 3"/>
          <p:cNvSpPr>
            <a:spLocks noGrp="1"/>
          </p:cNvSpPr>
          <p:nvPr>
            <p:ph sz="quarter" idx="10"/>
          </p:nvPr>
        </p:nvSpPr>
        <p:spPr>
          <a:xfrm>
            <a:off x="562708" y="2264898"/>
            <a:ext cx="11875583" cy="6044077"/>
          </a:xfrm>
        </p:spPr>
        <p:txBody>
          <a:bodyPr/>
          <a:lstStyle/>
          <a:p>
            <a:r>
              <a:rPr lang="en-CA" sz="4800" dirty="0">
                <a:solidFill>
                  <a:srgbClr val="ED7D31"/>
                </a:solidFill>
              </a:rPr>
              <a:t>Imagine</a:t>
            </a:r>
            <a:r>
              <a:rPr lang="en-CA" sz="4800" dirty="0"/>
              <a:t>: You’re in the hospital, too ill or hurt to speak for yourself…</a:t>
            </a:r>
          </a:p>
          <a:p>
            <a:pPr marL="0" indent="0">
              <a:buNone/>
            </a:pPr>
            <a:endParaRPr lang="en-CA" sz="4800" dirty="0"/>
          </a:p>
          <a:p>
            <a:r>
              <a:rPr lang="en-CA" sz="4800" dirty="0">
                <a:solidFill>
                  <a:srgbClr val="ED7D31"/>
                </a:solidFill>
              </a:rPr>
              <a:t>Think</a:t>
            </a:r>
            <a:r>
              <a:rPr lang="en-CA" sz="4800" dirty="0"/>
              <a:t>: Do you know who would make health care decisions for you? </a:t>
            </a:r>
          </a:p>
          <a:p>
            <a:endParaRPr lang="en-CA" dirty="0"/>
          </a:p>
        </p:txBody>
      </p:sp>
    </p:spTree>
    <p:extLst>
      <p:ext uri="{BB962C8B-B14F-4D97-AF65-F5344CB8AC3E}">
        <p14:creationId xmlns:p14="http://schemas.microsoft.com/office/powerpoint/2010/main" val="12434749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3" name="Six Voic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0872" y="510654"/>
            <a:ext cx="11643056" cy="8732292"/>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406874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6A4D5970-837C-4607-9791-006486EA9591}"/>
              </a:ext>
            </a:extLst>
          </p:cNvPr>
          <p:cNvSpPr>
            <a:spLocks noGrp="1"/>
          </p:cNvSpPr>
          <p:nvPr>
            <p:ph type="pic" sz="quarter" idx="10"/>
          </p:nvPr>
        </p:nvSpPr>
        <p:spPr/>
      </p:sp>
      <p:pic>
        <p:nvPicPr>
          <p:cNvPr id="3" name="Practice Makes Perfect">
            <a:hlinkClick r:id="" action="ppaction://media"/>
            <a:extLst>
              <a:ext uri="{FF2B5EF4-FFF2-40B4-BE49-F238E27FC236}">
                <a16:creationId xmlns:a16="http://schemas.microsoft.com/office/drawing/2014/main" xmlns="" id="{E23A856B-CC11-4392-9ACA-90A3AFFAB51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6400" y="1447800"/>
            <a:ext cx="12192000" cy="6858000"/>
          </a:xfrm>
          <a:prstGeom prst="rect">
            <a:avLst/>
          </a:prstGeom>
        </p:spPr>
      </p:pic>
      <p:pic>
        <p:nvPicPr>
          <p:cNvPr id="4" name="Practice Makes Perfect">
            <a:hlinkClick r:id="" action="ppaction://media"/>
            <a:extLst>
              <a:ext uri="{FF2B5EF4-FFF2-40B4-BE49-F238E27FC236}">
                <a16:creationId xmlns:a16="http://schemas.microsoft.com/office/drawing/2014/main" xmlns="" id="{BBC2DE9D-41DA-4A60-9C8F-58655C9B35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6400" y="1447800"/>
            <a:ext cx="12192000" cy="6858000"/>
          </a:xfrm>
          <a:prstGeom prst="rect">
            <a:avLst/>
          </a:prstGeom>
        </p:spPr>
      </p:pic>
    </p:spTree>
    <p:extLst>
      <p:ext uri="{BB962C8B-B14F-4D97-AF65-F5344CB8AC3E}">
        <p14:creationId xmlns:p14="http://schemas.microsoft.com/office/powerpoint/2010/main" val="2422115871"/>
      </p:ext>
    </p:extLst>
  </p:cSld>
  <p:clrMapOvr>
    <a:masterClrMapping/>
  </p:clrMapOvr>
  <p:transition spd="med" advTm="780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39" y="519293"/>
            <a:ext cx="10171083" cy="1885245"/>
          </a:xfrm>
        </p:spPr>
        <p:txBody>
          <a:bodyPr>
            <a:normAutofit/>
          </a:bodyPr>
          <a:lstStyle/>
          <a:p>
            <a:r>
              <a:rPr lang="en-CA" dirty="0"/>
              <a:t>How to start</a:t>
            </a:r>
          </a:p>
        </p:txBody>
      </p:sp>
      <p:sp>
        <p:nvSpPr>
          <p:cNvPr id="3" name="Content Placeholder 2"/>
          <p:cNvSpPr>
            <a:spLocks noGrp="1"/>
          </p:cNvSpPr>
          <p:nvPr>
            <p:ph sz="quarter" idx="10"/>
          </p:nvPr>
        </p:nvSpPr>
        <p:spPr>
          <a:xfrm>
            <a:off x="1081331" y="2304972"/>
            <a:ext cx="11055644" cy="7412334"/>
          </a:xfrm>
        </p:spPr>
        <p:txBody>
          <a:bodyPr/>
          <a:lstStyle/>
          <a:p>
            <a:pPr>
              <a:buSzPct val="100000"/>
            </a:pPr>
            <a:endParaRPr lang="en-CA" sz="4551" dirty="0"/>
          </a:p>
          <a:p>
            <a:pPr>
              <a:buSzPct val="100000"/>
            </a:pPr>
            <a:endParaRPr lang="en-CA" sz="4551" dirty="0"/>
          </a:p>
        </p:txBody>
      </p:sp>
      <p:sp>
        <p:nvSpPr>
          <p:cNvPr id="4" name="Speech Bubble: Oval 3"/>
          <p:cNvSpPr/>
          <p:nvPr/>
        </p:nvSpPr>
        <p:spPr>
          <a:xfrm>
            <a:off x="795508" y="2404538"/>
            <a:ext cx="3947888" cy="2221667"/>
          </a:xfrm>
          <a:prstGeom prst="wedgeEllipseCallout">
            <a:avLst/>
          </a:prstGeom>
          <a:blipFill rotWithShape="1">
            <a:blip r:embed="rId3"/>
            <a:srcRect/>
            <a:tile tx="0" ty="0" sx="100000" sy="100000" flip="none" algn="tl"/>
          </a:blip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buSzPct val="100000"/>
            </a:pPr>
            <a:r>
              <a:rPr lang="en-CA" sz="3200" dirty="0"/>
              <a:t>“I need your help with something”</a:t>
            </a:r>
          </a:p>
        </p:txBody>
      </p:sp>
      <p:sp>
        <p:nvSpPr>
          <p:cNvPr id="5" name="Speech Bubble: Oval 4"/>
          <p:cNvSpPr/>
          <p:nvPr/>
        </p:nvSpPr>
        <p:spPr>
          <a:xfrm>
            <a:off x="5919852" y="1461915"/>
            <a:ext cx="4804228" cy="3606602"/>
          </a:xfrm>
          <a:prstGeom prst="wedgeEllipseCallout">
            <a:avLst>
              <a:gd name="adj1" fmla="val 67385"/>
              <a:gd name="adj2" fmla="val -20991"/>
            </a:avLst>
          </a:prstGeom>
          <a:solidFill>
            <a:srgbClr val="6C867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buSzPct val="100000"/>
            </a:pPr>
            <a:r>
              <a:rPr lang="en-CA" sz="3200" dirty="0"/>
              <a:t>“I was thinking about what happened to_____ and it made me realize…”</a:t>
            </a:r>
          </a:p>
        </p:txBody>
      </p:sp>
      <p:sp>
        <p:nvSpPr>
          <p:cNvPr id="6" name="Speech Bubble: Oval 5"/>
          <p:cNvSpPr/>
          <p:nvPr/>
        </p:nvSpPr>
        <p:spPr>
          <a:xfrm>
            <a:off x="1634717" y="4704331"/>
            <a:ext cx="4974436" cy="4299069"/>
          </a:xfrm>
          <a:prstGeom prst="wedgeEllipseCallout">
            <a:avLst>
              <a:gd name="adj1" fmla="val -62265"/>
              <a:gd name="adj2" fmla="val 43593"/>
            </a:avLst>
          </a:prstGeom>
          <a:solidFill>
            <a:srgbClr val="D4AA7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buSzPct val="100000"/>
            </a:pPr>
            <a:r>
              <a:rPr lang="en-CA" sz="3200" dirty="0"/>
              <a:t>“I was at a workshop today and I would like to share the information I learned with you”</a:t>
            </a:r>
          </a:p>
        </p:txBody>
      </p:sp>
      <p:pic>
        <p:nvPicPr>
          <p:cNvPr id="7" name="Picture 6"/>
          <p:cNvPicPr>
            <a:picLocks noChangeAspect="1"/>
          </p:cNvPicPr>
          <p:nvPr/>
        </p:nvPicPr>
        <p:blipFill>
          <a:blip r:embed="rId4">
            <a:duotone>
              <a:schemeClr val="accent1">
                <a:shade val="45000"/>
                <a:satMod val="135000"/>
              </a:schemeClr>
              <a:prstClr val="white"/>
            </a:duotone>
          </a:blip>
          <a:stretch>
            <a:fillRect/>
          </a:stretch>
        </p:blipFill>
        <p:spPr>
          <a:xfrm>
            <a:off x="6797966" y="5278658"/>
            <a:ext cx="5474924" cy="3724742"/>
          </a:xfrm>
          <a:prstGeom prst="rect">
            <a:avLst/>
          </a:prstGeom>
          <a:solidFill>
            <a:srgbClr val="FFFFFF"/>
          </a:solidFill>
        </p:spPr>
      </p:pic>
    </p:spTree>
    <p:extLst>
      <p:ext uri="{BB962C8B-B14F-4D97-AF65-F5344CB8AC3E}">
        <p14:creationId xmlns:p14="http://schemas.microsoft.com/office/powerpoint/2010/main" val="11458390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39" y="519293"/>
            <a:ext cx="10171083" cy="1885245"/>
          </a:xfrm>
        </p:spPr>
        <p:txBody>
          <a:bodyPr>
            <a:normAutofit/>
          </a:bodyPr>
          <a:lstStyle/>
          <a:p>
            <a:endParaRPr lang="en-CA" dirty="0"/>
          </a:p>
        </p:txBody>
      </p:sp>
      <p:sp>
        <p:nvSpPr>
          <p:cNvPr id="3" name="Content Placeholder 2"/>
          <p:cNvSpPr>
            <a:spLocks noGrp="1"/>
          </p:cNvSpPr>
          <p:nvPr>
            <p:ph sz="quarter" idx="10"/>
          </p:nvPr>
        </p:nvSpPr>
        <p:spPr>
          <a:xfrm>
            <a:off x="880460" y="1832851"/>
            <a:ext cx="11055644" cy="7412334"/>
          </a:xfrm>
        </p:spPr>
        <p:txBody>
          <a:bodyPr/>
          <a:lstStyle/>
          <a:p>
            <a:pPr marL="0" indent="0" algn="ctr">
              <a:buSzPct val="100000"/>
              <a:buNone/>
            </a:pPr>
            <a:endParaRPr lang="en-CA" sz="5120" dirty="0"/>
          </a:p>
          <a:p>
            <a:pPr marL="0" indent="0" algn="ctr">
              <a:buSzPct val="100000"/>
              <a:buNone/>
            </a:pPr>
            <a:endParaRPr lang="en-CA" sz="5120" dirty="0"/>
          </a:p>
          <a:p>
            <a:pPr marL="0" indent="0" algn="ctr">
              <a:buSzPct val="100000"/>
              <a:buNone/>
            </a:pPr>
            <a:r>
              <a:rPr lang="en-CA" sz="6827" b="1" dirty="0">
                <a:solidFill>
                  <a:srgbClr val="6C8674"/>
                </a:solidFill>
              </a:rPr>
              <a:t>What to talk about…</a:t>
            </a:r>
            <a:endParaRPr lang="en-CA" sz="5689" b="1" dirty="0">
              <a:solidFill>
                <a:srgbClr val="6C8674"/>
              </a:solidFill>
            </a:endParaRPr>
          </a:p>
        </p:txBody>
      </p:sp>
    </p:spTree>
    <p:extLst>
      <p:ext uri="{BB962C8B-B14F-4D97-AF65-F5344CB8AC3E}">
        <p14:creationId xmlns:p14="http://schemas.microsoft.com/office/powerpoint/2010/main" val="355566335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39" y="519293"/>
            <a:ext cx="10171083" cy="1885245"/>
          </a:xfrm>
        </p:spPr>
        <p:txBody>
          <a:bodyPr>
            <a:normAutofit/>
          </a:bodyPr>
          <a:lstStyle/>
          <a:p>
            <a:r>
              <a:rPr lang="en-CA" dirty="0"/>
              <a:t>Debrief</a:t>
            </a:r>
          </a:p>
        </p:txBody>
      </p:sp>
      <p:sp>
        <p:nvSpPr>
          <p:cNvPr id="3" name="Content Placeholder 2"/>
          <p:cNvSpPr>
            <a:spLocks noGrp="1"/>
          </p:cNvSpPr>
          <p:nvPr>
            <p:ph sz="quarter" idx="10"/>
          </p:nvPr>
        </p:nvSpPr>
        <p:spPr>
          <a:xfrm>
            <a:off x="692890" y="2404537"/>
            <a:ext cx="11055644" cy="7412334"/>
          </a:xfrm>
        </p:spPr>
        <p:txBody>
          <a:bodyPr/>
          <a:lstStyle/>
          <a:p>
            <a:pPr>
              <a:buSzPct val="100000"/>
            </a:pPr>
            <a:r>
              <a:rPr lang="en-CA" sz="4551" dirty="0"/>
              <a:t>How did you feel doing this exercise?</a:t>
            </a:r>
          </a:p>
          <a:p>
            <a:pPr>
              <a:buSzPct val="100000"/>
            </a:pPr>
            <a:endParaRPr lang="en-CA" sz="4551" dirty="0"/>
          </a:p>
          <a:p>
            <a:pPr>
              <a:buSzPct val="100000"/>
            </a:pPr>
            <a:r>
              <a:rPr lang="en-CA" sz="4551" dirty="0"/>
              <a:t>Do you regularly think about these things for yourself?</a:t>
            </a:r>
          </a:p>
          <a:p>
            <a:pPr>
              <a:buSzPct val="100000"/>
            </a:pPr>
            <a:endParaRPr lang="en-CA" sz="4551" dirty="0"/>
          </a:p>
          <a:p>
            <a:pPr>
              <a:buSzPct val="100000"/>
            </a:pPr>
            <a:r>
              <a:rPr lang="en-CA" sz="4551" dirty="0"/>
              <a:t>Have you shared this information with your SDM?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 y="0"/>
            <a:ext cx="13001626" cy="9753600"/>
          </a:xfrm>
          <a:prstGeom prst="rect">
            <a:avLst/>
          </a:prstGeom>
        </p:spPr>
      </p:pic>
    </p:spTree>
    <p:extLst>
      <p:ext uri="{BB962C8B-B14F-4D97-AF65-F5344CB8AC3E}">
        <p14:creationId xmlns:p14="http://schemas.microsoft.com/office/powerpoint/2010/main" val="362327805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2" y="519291"/>
            <a:ext cx="10586719" cy="1885245"/>
          </a:xfrm>
        </p:spPr>
        <p:txBody>
          <a:bodyPr/>
          <a:lstStyle/>
          <a:p>
            <a:r>
              <a:rPr lang="en-CA" b="1" dirty="0">
                <a:solidFill>
                  <a:srgbClr val="8C3E64"/>
                </a:solidFill>
                <a:latin typeface="Akkurat-Light"/>
              </a:rPr>
              <a:t>Examples</a:t>
            </a:r>
          </a:p>
        </p:txBody>
      </p:sp>
      <p:sp>
        <p:nvSpPr>
          <p:cNvPr id="3" name="Content Placeholder 2"/>
          <p:cNvSpPr>
            <a:spLocks noGrp="1"/>
          </p:cNvSpPr>
          <p:nvPr>
            <p:ph sz="quarter" idx="10"/>
          </p:nvPr>
        </p:nvSpPr>
        <p:spPr>
          <a:xfrm>
            <a:off x="721023" y="2179067"/>
            <a:ext cx="11589532" cy="6244884"/>
          </a:xfrm>
        </p:spPr>
        <p:txBody>
          <a:bodyPr>
            <a:noAutofit/>
          </a:bodyPr>
          <a:lstStyle/>
          <a:p>
            <a:r>
              <a:rPr lang="en-US" altLang="en-US" sz="4000" dirty="0"/>
              <a:t>What are your “</a:t>
            </a:r>
            <a:r>
              <a:rPr lang="en-US" altLang="en-US" sz="4000" b="1" dirty="0">
                <a:solidFill>
                  <a:srgbClr val="ED7D31"/>
                </a:solidFill>
              </a:rPr>
              <a:t>football and ice cream</a:t>
            </a:r>
            <a:r>
              <a:rPr lang="en-US" altLang="en-US" sz="4000" dirty="0"/>
              <a:t>” must haves? </a:t>
            </a:r>
          </a:p>
          <a:p>
            <a:endParaRPr lang="en-CA" sz="4800" dirty="0"/>
          </a:p>
          <a:p>
            <a:r>
              <a:rPr lang="en-US" sz="4000" dirty="0"/>
              <a:t>What </a:t>
            </a:r>
            <a:r>
              <a:rPr lang="en-US" sz="4000" b="1" dirty="0">
                <a:solidFill>
                  <a:srgbClr val="792954"/>
                </a:solidFill>
              </a:rPr>
              <a:t>3 non-medical facts </a:t>
            </a:r>
            <a:r>
              <a:rPr lang="en-US" sz="4000" dirty="0"/>
              <a:t>should your doctor know about you?</a:t>
            </a:r>
            <a:endParaRPr lang="en-CA" sz="4800" dirty="0"/>
          </a:p>
          <a:p>
            <a:endParaRPr lang="en-CA" sz="4000" dirty="0">
              <a:solidFill>
                <a:schemeClr val="accent2"/>
              </a:solidFill>
            </a:endParaRPr>
          </a:p>
          <a:p>
            <a:r>
              <a:rPr lang="en-US" sz="4000" dirty="0"/>
              <a:t>How would you </a:t>
            </a:r>
            <a:r>
              <a:rPr lang="en-US" sz="4000" b="1" dirty="0">
                <a:solidFill>
                  <a:srgbClr val="D4AA74"/>
                </a:solidFill>
              </a:rPr>
              <a:t>describe</a:t>
            </a:r>
            <a:r>
              <a:rPr lang="en-US" sz="4000" dirty="0"/>
              <a:t> yourself to someone who didn’t know you?</a:t>
            </a:r>
          </a:p>
          <a:p>
            <a:pPr marL="0" indent="0">
              <a:buNone/>
            </a:pPr>
            <a:r>
              <a:rPr lang="en-US" sz="4000" dirty="0"/>
              <a:t> </a:t>
            </a:r>
          </a:p>
          <a:p>
            <a:r>
              <a:rPr lang="en-US" altLang="en-US" sz="4000" dirty="0"/>
              <a:t>What </a:t>
            </a:r>
            <a:r>
              <a:rPr lang="en-US" altLang="en-US" sz="4000" b="1" dirty="0">
                <a:solidFill>
                  <a:srgbClr val="ED7D31"/>
                </a:solidFill>
              </a:rPr>
              <a:t>fears</a:t>
            </a:r>
            <a:r>
              <a:rPr lang="en-US" altLang="en-US" sz="4000" dirty="0"/>
              <a:t> do you have about your health?</a:t>
            </a:r>
          </a:p>
          <a:p>
            <a:endParaRPr lang="en-CA" sz="4000" dirty="0">
              <a:solidFill>
                <a:schemeClr val="accent2"/>
              </a:solidFill>
            </a:endParaRPr>
          </a:p>
        </p:txBody>
      </p:sp>
    </p:spTree>
    <p:extLst>
      <p:ext uri="{BB962C8B-B14F-4D97-AF65-F5344CB8AC3E}">
        <p14:creationId xmlns:p14="http://schemas.microsoft.com/office/powerpoint/2010/main" val="380447744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3" y="519293"/>
            <a:ext cx="10586719" cy="1885245"/>
          </a:xfrm>
        </p:spPr>
        <p:txBody>
          <a:bodyPr/>
          <a:lstStyle/>
          <a:p>
            <a:r>
              <a:rPr lang="en-CA" b="1" dirty="0">
                <a:solidFill>
                  <a:srgbClr val="8C3E64"/>
                </a:solidFill>
                <a:latin typeface="Akkurat-Light"/>
              </a:rPr>
              <a:t>Examples</a:t>
            </a:r>
          </a:p>
        </p:txBody>
      </p:sp>
      <p:sp>
        <p:nvSpPr>
          <p:cNvPr id="3" name="Content Placeholder 2"/>
          <p:cNvSpPr>
            <a:spLocks noGrp="1"/>
          </p:cNvSpPr>
          <p:nvPr>
            <p:ph sz="quarter" idx="10"/>
          </p:nvPr>
        </p:nvSpPr>
        <p:spPr>
          <a:xfrm>
            <a:off x="696249" y="2317002"/>
            <a:ext cx="11589532" cy="6536266"/>
          </a:xfrm>
        </p:spPr>
        <p:txBody>
          <a:bodyPr>
            <a:normAutofit fontScale="92500" lnSpcReduction="10000"/>
          </a:bodyPr>
          <a:lstStyle/>
          <a:p>
            <a:pPr>
              <a:spcBef>
                <a:spcPct val="0"/>
              </a:spcBef>
              <a:buClrTx/>
            </a:pPr>
            <a:r>
              <a:rPr lang="en-US" sz="4800" dirty="0"/>
              <a:t>What </a:t>
            </a:r>
            <a:r>
              <a:rPr lang="en-US" sz="4800" b="1" dirty="0">
                <a:solidFill>
                  <a:srgbClr val="ED7D31"/>
                </a:solidFill>
              </a:rPr>
              <a:t>habits or hobbies </a:t>
            </a:r>
            <a:r>
              <a:rPr lang="en-US" sz="4800" dirty="0"/>
              <a:t>make your life worth living?</a:t>
            </a:r>
          </a:p>
          <a:p>
            <a:pPr>
              <a:spcBef>
                <a:spcPct val="0"/>
              </a:spcBef>
              <a:buClrTx/>
            </a:pPr>
            <a:endParaRPr lang="en-US" altLang="en-US" sz="4551" dirty="0"/>
          </a:p>
          <a:p>
            <a:pPr>
              <a:spcBef>
                <a:spcPct val="0"/>
              </a:spcBef>
              <a:buClrTx/>
            </a:pPr>
            <a:r>
              <a:rPr lang="en-US" altLang="en-US" sz="4551" dirty="0"/>
              <a:t>What is a </a:t>
            </a:r>
            <a:r>
              <a:rPr lang="en-US" altLang="en-US" sz="4551" b="1" dirty="0">
                <a:solidFill>
                  <a:srgbClr val="6C8674"/>
                </a:solidFill>
              </a:rPr>
              <a:t>good day </a:t>
            </a:r>
            <a:r>
              <a:rPr lang="en-US" altLang="en-US" sz="4551" dirty="0"/>
              <a:t>for you?</a:t>
            </a:r>
          </a:p>
          <a:p>
            <a:pPr>
              <a:spcBef>
                <a:spcPct val="0"/>
              </a:spcBef>
              <a:buClrTx/>
            </a:pPr>
            <a:endParaRPr lang="en-US" altLang="en-US" sz="4551" dirty="0"/>
          </a:p>
          <a:p>
            <a:r>
              <a:rPr lang="en-CA" sz="4551" dirty="0">
                <a:solidFill>
                  <a:srgbClr val="615F5C"/>
                </a:solidFill>
              </a:rPr>
              <a:t>What matters most about </a:t>
            </a:r>
            <a:r>
              <a:rPr lang="en-CA" sz="4551" b="1" dirty="0">
                <a:solidFill>
                  <a:srgbClr val="D4AA74"/>
                </a:solidFill>
              </a:rPr>
              <a:t>living</a:t>
            </a:r>
            <a:r>
              <a:rPr lang="en-CA" sz="4551" dirty="0">
                <a:solidFill>
                  <a:srgbClr val="615F5C"/>
                </a:solidFill>
              </a:rPr>
              <a:t>?</a:t>
            </a:r>
          </a:p>
          <a:p>
            <a:endParaRPr lang="en-CA" sz="4551" dirty="0">
              <a:solidFill>
                <a:srgbClr val="615F5C"/>
              </a:solidFill>
            </a:endParaRPr>
          </a:p>
          <a:p>
            <a:r>
              <a:rPr lang="en-CA" sz="4551" dirty="0">
                <a:solidFill>
                  <a:srgbClr val="615F5C"/>
                </a:solidFill>
              </a:rPr>
              <a:t>Do you want your doctor to focus on maximizing the </a:t>
            </a:r>
            <a:r>
              <a:rPr lang="en-CA" sz="4551" b="1" dirty="0">
                <a:solidFill>
                  <a:srgbClr val="ED7D31"/>
                </a:solidFill>
              </a:rPr>
              <a:t>quantity</a:t>
            </a:r>
            <a:r>
              <a:rPr lang="en-CA" sz="4551" dirty="0">
                <a:solidFill>
                  <a:srgbClr val="615F5C"/>
                </a:solidFill>
              </a:rPr>
              <a:t> or </a:t>
            </a:r>
            <a:r>
              <a:rPr lang="en-CA" sz="4551" b="1" dirty="0">
                <a:solidFill>
                  <a:srgbClr val="8C3E64"/>
                </a:solidFill>
              </a:rPr>
              <a:t>quality</a:t>
            </a:r>
            <a:r>
              <a:rPr lang="en-CA" sz="4551" dirty="0">
                <a:solidFill>
                  <a:srgbClr val="615F5C"/>
                </a:solidFill>
              </a:rPr>
              <a:t>  of your life</a:t>
            </a:r>
          </a:p>
          <a:p>
            <a:endParaRPr lang="en-CA" sz="4551" dirty="0">
              <a:solidFill>
                <a:srgbClr val="615F5C"/>
              </a:solidFill>
            </a:endParaRPr>
          </a:p>
        </p:txBody>
      </p:sp>
    </p:spTree>
    <p:extLst>
      <p:ext uri="{BB962C8B-B14F-4D97-AF65-F5344CB8AC3E}">
        <p14:creationId xmlns:p14="http://schemas.microsoft.com/office/powerpoint/2010/main" val="331061012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2" y="519291"/>
            <a:ext cx="10586719" cy="1885245"/>
          </a:xfrm>
        </p:spPr>
        <p:txBody>
          <a:bodyPr/>
          <a:lstStyle/>
          <a:p>
            <a:r>
              <a:rPr lang="en-CA" b="1" dirty="0">
                <a:solidFill>
                  <a:srgbClr val="8C3E64"/>
                </a:solidFill>
                <a:latin typeface="Akkurat-Light"/>
              </a:rPr>
              <a:t>Examples</a:t>
            </a:r>
          </a:p>
        </p:txBody>
      </p:sp>
      <p:sp>
        <p:nvSpPr>
          <p:cNvPr id="3" name="Content Placeholder 2"/>
          <p:cNvSpPr>
            <a:spLocks noGrp="1"/>
          </p:cNvSpPr>
          <p:nvPr>
            <p:ph sz="quarter" idx="10"/>
          </p:nvPr>
        </p:nvSpPr>
        <p:spPr>
          <a:xfrm>
            <a:off x="858809" y="2404535"/>
            <a:ext cx="11589532" cy="7040090"/>
          </a:xfrm>
        </p:spPr>
        <p:txBody>
          <a:bodyPr>
            <a:normAutofit/>
          </a:bodyPr>
          <a:lstStyle/>
          <a:p>
            <a:endParaRPr lang="en-CA" sz="3413" dirty="0">
              <a:solidFill>
                <a:schemeClr val="accent2"/>
              </a:solidFill>
            </a:endParaRPr>
          </a:p>
          <a:p>
            <a:endParaRPr lang="en-CA" sz="3413" dirty="0">
              <a:solidFill>
                <a:schemeClr val="accent2"/>
              </a:solidFill>
            </a:endParaRPr>
          </a:p>
          <a:p>
            <a:endParaRPr lang="en-CA" sz="3413" dirty="0">
              <a:solidFill>
                <a:schemeClr val="accent2"/>
              </a:solidFill>
            </a:endParaRPr>
          </a:p>
          <a:p>
            <a:endParaRPr lang="en-CA" sz="3413" dirty="0">
              <a:solidFill>
                <a:schemeClr val="accent2"/>
              </a:solidFill>
            </a:endParaRPr>
          </a:p>
          <a:p>
            <a:endParaRPr lang="en-CA" sz="3413" dirty="0">
              <a:solidFill>
                <a:schemeClr val="accent2"/>
              </a:solidFill>
            </a:endParaRPr>
          </a:p>
          <a:p>
            <a:endParaRPr lang="en-CA" sz="3413" dirty="0">
              <a:solidFill>
                <a:schemeClr val="accent2"/>
              </a:solidFill>
            </a:endParaRPr>
          </a:p>
          <a:p>
            <a:endParaRPr lang="en-CA" sz="3413" dirty="0">
              <a:solidFill>
                <a:schemeClr val="accent2"/>
              </a:solidFill>
            </a:endParaRPr>
          </a:p>
          <a:p>
            <a:endParaRPr lang="en-CA" sz="3413" dirty="0">
              <a:solidFill>
                <a:schemeClr val="accent2"/>
              </a:solidFill>
            </a:endParaRPr>
          </a:p>
          <a:p>
            <a:endParaRPr lang="en-CA" sz="3413" dirty="0">
              <a:solidFill>
                <a:schemeClr val="accent2"/>
              </a:solidFill>
            </a:endParaRPr>
          </a:p>
          <a:p>
            <a:pPr marL="0" indent="0" algn="r">
              <a:buNone/>
            </a:pPr>
            <a:endParaRPr lang="en-CA" sz="2000" dirty="0">
              <a:solidFill>
                <a:schemeClr val="accent2"/>
              </a:solidFill>
            </a:endParaRPr>
          </a:p>
          <a:p>
            <a:pPr marL="0" indent="0" algn="r">
              <a:buNone/>
            </a:pPr>
            <a:r>
              <a:rPr lang="en-CA" sz="2400" dirty="0">
                <a:solidFill>
                  <a:schemeClr val="accent2"/>
                </a:solidFill>
              </a:rPr>
              <a:t>Dr. Michael Gordon, MD, MSc, FRCPC</a:t>
            </a:r>
          </a:p>
        </p:txBody>
      </p:sp>
      <p:sp>
        <p:nvSpPr>
          <p:cNvPr id="4" name="Speech Bubble: Oval 3"/>
          <p:cNvSpPr/>
          <p:nvPr/>
        </p:nvSpPr>
        <p:spPr>
          <a:xfrm>
            <a:off x="343965" y="2941185"/>
            <a:ext cx="12268162" cy="4602024"/>
          </a:xfrm>
          <a:prstGeom prst="wedgeEllipseCallout">
            <a:avLst/>
          </a:prstGeom>
          <a:solidFill>
            <a:srgbClr val="D4AA74"/>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CA" sz="5400" dirty="0">
                <a:solidFill>
                  <a:srgbClr val="FFFFFF"/>
                </a:solidFill>
              </a:rPr>
              <a:t>“Quality of life is hard to         define, but we sure know   when we </a:t>
            </a:r>
            <a:r>
              <a:rPr lang="en-CA" sz="5400" u="sng" dirty="0">
                <a:solidFill>
                  <a:srgbClr val="FFFFFF"/>
                </a:solidFill>
              </a:rPr>
              <a:t>don’t</a:t>
            </a:r>
            <a:r>
              <a:rPr lang="en-CA" sz="5400" dirty="0">
                <a:solidFill>
                  <a:srgbClr val="FFFFFF"/>
                </a:solidFill>
              </a:rPr>
              <a:t> have it”</a:t>
            </a:r>
          </a:p>
          <a:p>
            <a:pPr marL="0" marR="0" indent="0" algn="ctr" defTabSz="584200" rtl="0" fontAlgn="auto" latinLnBrk="1" hangingPunct="0">
              <a:lnSpc>
                <a:spcPct val="100000"/>
              </a:lnSpc>
              <a:spcBef>
                <a:spcPts val="0"/>
              </a:spcBef>
              <a:spcAft>
                <a:spcPts val="0"/>
              </a:spcAft>
              <a:buClrTx/>
              <a:buSzTx/>
              <a:buFontTx/>
              <a:buNone/>
              <a:tabLst/>
            </a:pPr>
            <a:endParaRPr kumimoji="0" lang="en-CA" sz="4400" b="0" i="0" u="none" strike="noStrike" cap="none" spc="0" normalizeH="0" baseline="0" dirty="0">
              <a:ln>
                <a:noFill/>
              </a:ln>
              <a:solidFill>
                <a:srgbClr val="FFFFFF"/>
              </a:solidFill>
              <a:effectLst/>
              <a:uFillTx/>
              <a:latin typeface="Palatino"/>
              <a:ea typeface="Palatino"/>
              <a:cs typeface="Palatino"/>
              <a:sym typeface="Palatino"/>
            </a:endParaRPr>
          </a:p>
        </p:txBody>
      </p:sp>
      <p:sp>
        <p:nvSpPr>
          <p:cNvPr id="5" name="Content Placeholder 2"/>
          <p:cNvSpPr txBox="1">
            <a:spLocks/>
          </p:cNvSpPr>
          <p:nvPr/>
        </p:nvSpPr>
        <p:spPr>
          <a:xfrm>
            <a:off x="1022595" y="2604952"/>
            <a:ext cx="11589532" cy="6244884"/>
          </a:xfrm>
          <a:prstGeom prst="rect">
            <a:avLst/>
          </a:prstGeom>
        </p:spPr>
        <p:txBody>
          <a:bodyPr vert="horz" lIns="91440" tIns="45720" rIns="91440" bIns="45720" rtlCol="0">
            <a:normAutofit/>
          </a:bodyPr>
          <a:lstStyle>
            <a:lvl1pPr marL="571500" indent="-571500" defTabSz="584200" eaLnBrk="1" hangingPunct="1">
              <a:lnSpc>
                <a:spcPct val="100000"/>
              </a:lnSpc>
              <a:spcBef>
                <a:spcPts val="1000"/>
              </a:spcBef>
              <a:buClr>
                <a:srgbClr val="792954"/>
              </a:buClr>
              <a:buSzPct val="70000"/>
              <a:buFont typeface="Arial"/>
              <a:buChar char="•"/>
              <a:defRPr sz="3000">
                <a:solidFill>
                  <a:schemeClr val="tx2"/>
                </a:solidFill>
                <a:latin typeface="Akkurat-Light"/>
                <a:ea typeface="Palatino"/>
                <a:cs typeface="Akkurat-Light"/>
                <a:sym typeface="Palatino"/>
              </a:defRPr>
            </a:lvl1pPr>
            <a:lvl2pPr marL="1079500" indent="-571500" defTabSz="584200" eaLnBrk="1" hangingPunct="1">
              <a:lnSpc>
                <a:spcPct val="100000"/>
              </a:lnSpc>
              <a:spcBef>
                <a:spcPts val="1000"/>
              </a:spcBef>
              <a:buClr>
                <a:srgbClr val="792954"/>
              </a:buClr>
              <a:buSzPct val="70000"/>
              <a:buFont typeface="Arial"/>
              <a:buChar char="•"/>
              <a:defRPr sz="3000">
                <a:solidFill>
                  <a:schemeClr val="tx2"/>
                </a:solidFill>
                <a:latin typeface="Akkurat-Light"/>
                <a:ea typeface="Palatino"/>
                <a:cs typeface="Akkurat-Light"/>
                <a:sym typeface="Palatino"/>
              </a:defRPr>
            </a:lvl2pPr>
            <a:lvl3pPr marL="1587500" indent="-571500" defTabSz="584200" eaLnBrk="1" hangingPunct="1">
              <a:lnSpc>
                <a:spcPct val="100000"/>
              </a:lnSpc>
              <a:spcBef>
                <a:spcPts val="1000"/>
              </a:spcBef>
              <a:buClr>
                <a:srgbClr val="792954"/>
              </a:buClr>
              <a:buSzPct val="70000"/>
              <a:buFont typeface="Arial"/>
              <a:buChar char="•"/>
              <a:defRPr sz="3200">
                <a:solidFill>
                  <a:schemeClr val="tx2"/>
                </a:solidFill>
                <a:latin typeface="Akkurat-Light"/>
                <a:ea typeface="Palatino"/>
                <a:cs typeface="Akkurat-Light"/>
                <a:sym typeface="Palatino"/>
              </a:defRPr>
            </a:lvl3pPr>
            <a:lvl4pPr marL="2095500" indent="-571500" defTabSz="584200" eaLnBrk="1" hangingPunct="1">
              <a:lnSpc>
                <a:spcPct val="100000"/>
              </a:lnSpc>
              <a:spcBef>
                <a:spcPts val="1000"/>
              </a:spcBef>
              <a:buClr>
                <a:srgbClr val="792954"/>
              </a:buClr>
              <a:buSzPct val="70000"/>
              <a:buFont typeface="Arial"/>
              <a:buChar char="•"/>
              <a:defRPr sz="3000">
                <a:solidFill>
                  <a:schemeClr val="tx2"/>
                </a:solidFill>
                <a:latin typeface="Akkurat-Light"/>
                <a:ea typeface="Palatino"/>
                <a:cs typeface="Akkurat-Light"/>
                <a:sym typeface="Palatino"/>
              </a:defRPr>
            </a:lvl4pPr>
            <a:lvl5pPr marL="2603500" indent="-571500" defTabSz="584200" eaLnBrk="1" hangingPunct="1">
              <a:lnSpc>
                <a:spcPct val="100000"/>
              </a:lnSpc>
              <a:spcBef>
                <a:spcPts val="1000"/>
              </a:spcBef>
              <a:buClr>
                <a:srgbClr val="792954"/>
              </a:buClr>
              <a:buSzPct val="70000"/>
              <a:buFont typeface="Arial"/>
              <a:buChar char="•"/>
              <a:defRPr sz="3000">
                <a:solidFill>
                  <a:schemeClr val="tx2"/>
                </a:solidFill>
                <a:latin typeface="Akkurat-Light"/>
                <a:ea typeface="Palatino"/>
                <a:cs typeface="Akkurat-Light"/>
                <a:sym typeface="Palatino"/>
              </a:defRPr>
            </a:lvl5pPr>
            <a:lvl6pPr marL="3048000" indent="-508000" defTabSz="584200" eaLnBrk="1" hangingPunct="1">
              <a:spcBef>
                <a:spcPts val="3800"/>
              </a:spcBef>
              <a:buClr>
                <a:srgbClr val="5C86B9"/>
              </a:buClr>
              <a:buSzPct val="70000"/>
              <a:buFont typeface="Zapf Dingbats"/>
              <a:buChar char="✤"/>
              <a:defRPr sz="3800">
                <a:latin typeface="Palatino"/>
                <a:ea typeface="Palatino"/>
                <a:cs typeface="Palatino"/>
                <a:sym typeface="Palatino"/>
              </a:defRPr>
            </a:lvl6pPr>
            <a:lvl7pPr marL="3556000" indent="-508000" defTabSz="584200" eaLnBrk="1" hangingPunct="1">
              <a:spcBef>
                <a:spcPts val="3800"/>
              </a:spcBef>
              <a:buClr>
                <a:srgbClr val="5C86B9"/>
              </a:buClr>
              <a:buSzPct val="70000"/>
              <a:buFont typeface="Zapf Dingbats"/>
              <a:buChar char="✤"/>
              <a:defRPr sz="3800">
                <a:latin typeface="Palatino"/>
                <a:ea typeface="Palatino"/>
                <a:cs typeface="Palatino"/>
                <a:sym typeface="Palatino"/>
              </a:defRPr>
            </a:lvl7pPr>
            <a:lvl8pPr marL="4064000" indent="-508000" defTabSz="584200" eaLnBrk="1" hangingPunct="1">
              <a:spcBef>
                <a:spcPts val="3800"/>
              </a:spcBef>
              <a:buClr>
                <a:srgbClr val="5C86B9"/>
              </a:buClr>
              <a:buSzPct val="70000"/>
              <a:buFont typeface="Zapf Dingbats"/>
              <a:buChar char="✤"/>
              <a:defRPr sz="3800">
                <a:latin typeface="Palatino"/>
                <a:ea typeface="Palatino"/>
                <a:cs typeface="Palatino"/>
                <a:sym typeface="Palatino"/>
              </a:defRPr>
            </a:lvl8pPr>
            <a:lvl9pPr marL="4572000" indent="-508000" defTabSz="584200" eaLnBrk="1" hangingPunct="1">
              <a:spcBef>
                <a:spcPts val="3800"/>
              </a:spcBef>
              <a:buClr>
                <a:srgbClr val="5C86B9"/>
              </a:buClr>
              <a:buSzPct val="70000"/>
              <a:buFont typeface="Zapf Dingbats"/>
              <a:buChar char="✤"/>
              <a:defRPr sz="3800">
                <a:latin typeface="Palatino"/>
                <a:ea typeface="Palatino"/>
                <a:cs typeface="Palatino"/>
                <a:sym typeface="Palatino"/>
              </a:defRPr>
            </a:lvl9pPr>
          </a:lstStyle>
          <a:p>
            <a:endParaRPr lang="en-CA" sz="3413" dirty="0">
              <a:solidFill>
                <a:schemeClr val="accent2"/>
              </a:solidFill>
            </a:endParaRPr>
          </a:p>
        </p:txBody>
      </p:sp>
    </p:spTree>
    <p:extLst>
      <p:ext uri="{BB962C8B-B14F-4D97-AF65-F5344CB8AC3E}">
        <p14:creationId xmlns:p14="http://schemas.microsoft.com/office/powerpoint/2010/main" val="408025074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39" y="519293"/>
            <a:ext cx="10171083" cy="1885245"/>
          </a:xfrm>
        </p:spPr>
        <p:txBody>
          <a:bodyPr>
            <a:normAutofit/>
          </a:bodyPr>
          <a:lstStyle/>
          <a:p>
            <a:endParaRPr lang="en-CA" dirty="0"/>
          </a:p>
        </p:txBody>
      </p:sp>
      <p:sp>
        <p:nvSpPr>
          <p:cNvPr id="3" name="Content Placeholder 2"/>
          <p:cNvSpPr>
            <a:spLocks noGrp="1"/>
          </p:cNvSpPr>
          <p:nvPr>
            <p:ph sz="quarter" idx="10"/>
          </p:nvPr>
        </p:nvSpPr>
        <p:spPr>
          <a:xfrm>
            <a:off x="880460" y="2437617"/>
            <a:ext cx="11055644" cy="7412334"/>
          </a:xfrm>
        </p:spPr>
        <p:txBody>
          <a:bodyPr/>
          <a:lstStyle/>
          <a:p>
            <a:pPr marL="0" indent="0" algn="ctr">
              <a:buSzPct val="100000"/>
              <a:buNone/>
            </a:pPr>
            <a:endParaRPr lang="en-CA" sz="5120" dirty="0"/>
          </a:p>
          <a:p>
            <a:pPr marL="0" indent="0" algn="ctr">
              <a:buSzPct val="100000"/>
              <a:buNone/>
            </a:pPr>
            <a:endParaRPr lang="en-CA" sz="5120" dirty="0"/>
          </a:p>
          <a:p>
            <a:pPr marL="0" indent="0" algn="ctr">
              <a:buSzPct val="100000"/>
              <a:buNone/>
            </a:pPr>
            <a:r>
              <a:rPr lang="en-CA" sz="8800" b="1" dirty="0">
                <a:solidFill>
                  <a:srgbClr val="6C8674"/>
                </a:solidFill>
              </a:rPr>
              <a:t>Jazz Singer Video</a:t>
            </a:r>
            <a:endParaRPr lang="en-CA" sz="7200" b="1" dirty="0">
              <a:solidFill>
                <a:srgbClr val="6C8674"/>
              </a:solidFill>
            </a:endParaRPr>
          </a:p>
        </p:txBody>
      </p:sp>
    </p:spTree>
    <p:extLst>
      <p:ext uri="{BB962C8B-B14F-4D97-AF65-F5344CB8AC3E}">
        <p14:creationId xmlns:p14="http://schemas.microsoft.com/office/powerpoint/2010/main" val="427972480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A Soul Doctor and a Jazz Singer">
            <a:hlinkClick r:id="" action="ppaction://media"/>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5"/>
          <a:stretch>
            <a:fillRect/>
          </a:stretch>
        </p:blipFill>
        <p:spPr>
          <a:xfrm>
            <a:off x="701479" y="668740"/>
            <a:ext cx="11795974" cy="8544062"/>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12550887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CA" dirty="0"/>
          </a:p>
        </p:txBody>
      </p:sp>
      <p:sp>
        <p:nvSpPr>
          <p:cNvPr id="4" name="Content Placeholder 3"/>
          <p:cNvSpPr>
            <a:spLocks noGrp="1"/>
          </p:cNvSpPr>
          <p:nvPr>
            <p:ph sz="quarter" idx="10"/>
          </p:nvPr>
        </p:nvSpPr>
        <p:spPr>
          <a:xfrm>
            <a:off x="562708" y="2264898"/>
            <a:ext cx="11875583" cy="6044077"/>
          </a:xfrm>
        </p:spPr>
        <p:txBody>
          <a:bodyPr/>
          <a:lstStyle/>
          <a:p>
            <a:r>
              <a:rPr lang="en-CA" sz="4800" dirty="0">
                <a:solidFill>
                  <a:srgbClr val="ED7D31"/>
                </a:solidFill>
              </a:rPr>
              <a:t>Imagine</a:t>
            </a:r>
            <a:r>
              <a:rPr lang="en-CA" sz="4800" dirty="0"/>
              <a:t>: Your spouse or partner has had a stroke and is unable to communicate with doctors</a:t>
            </a:r>
          </a:p>
          <a:p>
            <a:pPr marL="0" indent="0">
              <a:buNone/>
            </a:pPr>
            <a:endParaRPr lang="en-CA" sz="4800" dirty="0"/>
          </a:p>
          <a:p>
            <a:r>
              <a:rPr lang="en-CA" sz="4800" dirty="0">
                <a:solidFill>
                  <a:srgbClr val="ED7D31"/>
                </a:solidFill>
              </a:rPr>
              <a:t>Think</a:t>
            </a:r>
            <a:r>
              <a:rPr lang="en-CA" sz="4800" dirty="0"/>
              <a:t>: Would you know what health </a:t>
            </a:r>
            <a:r>
              <a:rPr lang="en-CA" sz="4800"/>
              <a:t>care they </a:t>
            </a:r>
            <a:r>
              <a:rPr lang="en-CA" sz="4800" dirty="0"/>
              <a:t>would want or not want?</a:t>
            </a:r>
          </a:p>
          <a:p>
            <a:endParaRPr lang="en-CA" dirty="0"/>
          </a:p>
        </p:txBody>
      </p:sp>
    </p:spTree>
    <p:extLst>
      <p:ext uri="{BB962C8B-B14F-4D97-AF65-F5344CB8AC3E}">
        <p14:creationId xmlns:p14="http://schemas.microsoft.com/office/powerpoint/2010/main" val="6883025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3483" y="519291"/>
            <a:ext cx="11216640" cy="1885245"/>
          </a:xfrm>
        </p:spPr>
        <p:txBody>
          <a:bodyPr/>
          <a:lstStyle/>
          <a:p>
            <a:r>
              <a:rPr lang="en-CA" b="1" dirty="0">
                <a:solidFill>
                  <a:srgbClr val="8C3E64"/>
                </a:solidFill>
                <a:latin typeface="Akkurat-Light"/>
              </a:rPr>
              <a:t>Benefits of ACP</a:t>
            </a:r>
          </a:p>
        </p:txBody>
      </p:sp>
      <p:sp>
        <p:nvSpPr>
          <p:cNvPr id="3" name="Content Placeholder 2"/>
          <p:cNvSpPr>
            <a:spLocks noGrp="1"/>
          </p:cNvSpPr>
          <p:nvPr>
            <p:ph sz="quarter" idx="10"/>
          </p:nvPr>
        </p:nvSpPr>
        <p:spPr>
          <a:xfrm>
            <a:off x="588897" y="2404536"/>
            <a:ext cx="11849397" cy="6416644"/>
          </a:xfrm>
        </p:spPr>
        <p:txBody>
          <a:bodyPr>
            <a:noAutofit/>
          </a:bodyPr>
          <a:lstStyle/>
          <a:p>
            <a:r>
              <a:rPr lang="en-CA" sz="3600" dirty="0"/>
              <a:t>Improves patient &amp; family satisfaction with care</a:t>
            </a:r>
          </a:p>
          <a:p>
            <a:r>
              <a:rPr lang="en-CA" sz="3600" b="1" dirty="0">
                <a:solidFill>
                  <a:srgbClr val="ED7D31"/>
                </a:solidFill>
              </a:rPr>
              <a:t>Decreased caregiver distress &amp; trauma</a:t>
            </a:r>
          </a:p>
          <a:p>
            <a:r>
              <a:rPr lang="en-CA" sz="3600" dirty="0"/>
              <a:t>Decreased unwanted investigations, interventions &amp; treatments</a:t>
            </a:r>
          </a:p>
          <a:p>
            <a:r>
              <a:rPr lang="en-CA" sz="3600" dirty="0"/>
              <a:t>Pts more likely to die in preferred setting, with earlier palliative care involvement</a:t>
            </a:r>
          </a:p>
          <a:p>
            <a:r>
              <a:rPr lang="en-CA" sz="3600" dirty="0"/>
              <a:t>Less likely to be hospitalized &amp; admitted to critical care</a:t>
            </a:r>
          </a:p>
          <a:p>
            <a:r>
              <a:rPr lang="en-CA" sz="3600" dirty="0"/>
              <a:t>Decreased cost</a:t>
            </a:r>
          </a:p>
          <a:p>
            <a:endParaRPr lang="en-CA" sz="3600" dirty="0"/>
          </a:p>
          <a:p>
            <a:pPr marL="0" indent="0" algn="r">
              <a:buNone/>
            </a:pPr>
            <a:r>
              <a:rPr lang="en-CA" sz="2800" dirty="0"/>
              <a:t>Dr. Jeff Myers</a:t>
            </a:r>
          </a:p>
        </p:txBody>
      </p:sp>
    </p:spTree>
    <p:extLst>
      <p:ext uri="{BB962C8B-B14F-4D97-AF65-F5344CB8AC3E}">
        <p14:creationId xmlns:p14="http://schemas.microsoft.com/office/powerpoint/2010/main" val="176236669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a:t>What’s next – Individual Level</a:t>
            </a:r>
          </a:p>
        </p:txBody>
      </p:sp>
      <p:sp>
        <p:nvSpPr>
          <p:cNvPr id="4" name="Content Placeholder 3"/>
          <p:cNvSpPr>
            <a:spLocks noGrp="1"/>
          </p:cNvSpPr>
          <p:nvPr>
            <p:ph sz="quarter" idx="10"/>
          </p:nvPr>
        </p:nvSpPr>
        <p:spPr>
          <a:xfrm>
            <a:off x="397246" y="2162436"/>
            <a:ext cx="11640006" cy="6981565"/>
          </a:xfrm>
        </p:spPr>
        <p:txBody>
          <a:bodyPr/>
          <a:lstStyle/>
          <a:p>
            <a:pPr marL="1022297" lvl="1" indent="-514323" algn="l">
              <a:buSzPct val="100000"/>
              <a:buAutoNum type="arabicPeriod"/>
            </a:pPr>
            <a:endParaRPr lang="en-CA" sz="3600" dirty="0"/>
          </a:p>
          <a:p>
            <a:pPr marL="1022297" lvl="1" indent="-514323" algn="l">
              <a:buSzPct val="100000"/>
              <a:buAutoNum type="arabicPeriod"/>
            </a:pPr>
            <a:r>
              <a:rPr lang="en-CA" sz="3600" dirty="0"/>
              <a:t>Identify your </a:t>
            </a:r>
            <a:r>
              <a:rPr lang="en-CA" sz="3600" b="1" dirty="0">
                <a:solidFill>
                  <a:srgbClr val="ED7D31"/>
                </a:solidFill>
              </a:rPr>
              <a:t>Substitute Decision Maker </a:t>
            </a:r>
            <a:r>
              <a:rPr lang="en-CA" sz="3600" dirty="0"/>
              <a:t>by either:</a:t>
            </a:r>
          </a:p>
          <a:p>
            <a:pPr marL="1587474" lvl="2" algn="l">
              <a:buSzPct val="100000"/>
              <a:buFont typeface="+mj-lt"/>
              <a:buAutoNum type="romanUcPeriod"/>
            </a:pPr>
            <a:r>
              <a:rPr lang="en-CA" b="1" dirty="0">
                <a:solidFill>
                  <a:schemeClr val="accent1"/>
                </a:solidFill>
              </a:rPr>
              <a:t>Confirming person on hierarchy</a:t>
            </a:r>
          </a:p>
          <a:p>
            <a:pPr marL="1587474" lvl="2" algn="l">
              <a:buSzPct val="100000"/>
              <a:buFont typeface="+mj-lt"/>
              <a:buAutoNum type="romanUcPeriod"/>
            </a:pPr>
            <a:r>
              <a:rPr lang="en-CA" b="1" dirty="0">
                <a:solidFill>
                  <a:schemeClr val="accent1"/>
                </a:solidFill>
              </a:rPr>
              <a:t>Doing Power of Attorney for Personal Care</a:t>
            </a:r>
          </a:p>
          <a:p>
            <a:pPr marL="1015974" lvl="2" indent="0" algn="l">
              <a:buSzPct val="100000"/>
              <a:buNone/>
            </a:pPr>
            <a:endParaRPr lang="en-CA" sz="3600" b="1" dirty="0">
              <a:solidFill>
                <a:schemeClr val="accent1"/>
              </a:solidFill>
            </a:endParaRPr>
          </a:p>
          <a:p>
            <a:pPr marL="1022297" lvl="1" indent="-514323" algn="l">
              <a:buSzPct val="100000"/>
              <a:buFont typeface="Arial"/>
              <a:buAutoNum type="arabicPeriod"/>
            </a:pPr>
            <a:r>
              <a:rPr lang="en-CA" sz="3600" dirty="0"/>
              <a:t>Complete the </a:t>
            </a:r>
            <a:r>
              <a:rPr lang="en-CA" sz="3600" b="1" dirty="0">
                <a:solidFill>
                  <a:srgbClr val="ED7D31"/>
                </a:solidFill>
              </a:rPr>
              <a:t>SDM</a:t>
            </a:r>
            <a:r>
              <a:rPr lang="en-CA" sz="3600" dirty="0"/>
              <a:t> card and keep in your </a:t>
            </a:r>
            <a:r>
              <a:rPr lang="en-CA" sz="3600" b="1" dirty="0">
                <a:solidFill>
                  <a:srgbClr val="ED7D31"/>
                </a:solidFill>
              </a:rPr>
              <a:t>wallet</a:t>
            </a:r>
          </a:p>
          <a:p>
            <a:pPr marL="1022297" lvl="1" indent="-514323" algn="l">
              <a:buSzPct val="100000"/>
              <a:buAutoNum type="arabicPeriod"/>
            </a:pPr>
            <a:endParaRPr lang="en-CA" sz="2800" b="1" dirty="0">
              <a:solidFill>
                <a:schemeClr val="accent1"/>
              </a:solidFill>
            </a:endParaRPr>
          </a:p>
          <a:p>
            <a:pPr marL="1022297" lvl="1" indent="-514323" algn="l">
              <a:buSzPct val="100000"/>
              <a:buFont typeface="Arial"/>
              <a:buAutoNum type="arabicPeriod"/>
            </a:pPr>
            <a:r>
              <a:rPr lang="en-CA" sz="3600" dirty="0"/>
              <a:t>Have the </a:t>
            </a:r>
            <a:r>
              <a:rPr lang="en-CA" sz="3600" b="1" dirty="0">
                <a:solidFill>
                  <a:srgbClr val="ED7D31"/>
                </a:solidFill>
              </a:rPr>
              <a:t>conversations</a:t>
            </a:r>
            <a:r>
              <a:rPr lang="en-CA" sz="3600" dirty="0">
                <a:solidFill>
                  <a:srgbClr val="ED7D31"/>
                </a:solidFill>
              </a:rPr>
              <a:t> </a:t>
            </a:r>
            <a:r>
              <a:rPr lang="en-CA" sz="3600" dirty="0"/>
              <a:t>with </a:t>
            </a:r>
            <a:r>
              <a:rPr lang="en-CA" sz="3600" b="1" dirty="0">
                <a:solidFill>
                  <a:schemeClr val="accent1"/>
                </a:solidFill>
              </a:rPr>
              <a:t>your SDM and your other loved ones </a:t>
            </a:r>
            <a:r>
              <a:rPr lang="en-CA" sz="3600" dirty="0"/>
              <a:t>about what is important to you</a:t>
            </a:r>
            <a:endParaRPr lang="en-CA" sz="3600" dirty="0">
              <a:solidFill>
                <a:schemeClr val="accent1"/>
              </a:solidFill>
            </a:endParaRPr>
          </a:p>
          <a:p>
            <a:pPr marL="507974" lvl="1" indent="0" algn="ctr">
              <a:buNone/>
            </a:pPr>
            <a:endParaRPr lang="en-CA" b="1" dirty="0"/>
          </a:p>
          <a:p>
            <a:pPr marL="507974" lvl="1" indent="0" algn="ctr">
              <a:buNone/>
            </a:pPr>
            <a:endParaRPr lang="en-CA" sz="5000" b="1" dirty="0">
              <a:solidFill>
                <a:schemeClr val="accent1"/>
              </a:solidFill>
            </a:endParaRPr>
          </a:p>
          <a:p>
            <a:pPr marL="507974" lvl="1" indent="0" algn="ctr">
              <a:buNone/>
            </a:pPr>
            <a:endParaRPr lang="en-CA" b="1" dirty="0"/>
          </a:p>
        </p:txBody>
      </p:sp>
    </p:spTree>
    <p:extLst>
      <p:ext uri="{BB962C8B-B14F-4D97-AF65-F5344CB8AC3E}">
        <p14:creationId xmlns:p14="http://schemas.microsoft.com/office/powerpoint/2010/main" val="239432073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1771" y="455386"/>
            <a:ext cx="9390743" cy="2044700"/>
          </a:xfrm>
        </p:spPr>
        <p:txBody>
          <a:bodyPr/>
          <a:lstStyle/>
          <a:p>
            <a:pPr algn="ctr"/>
            <a:r>
              <a:rPr lang="en-CA" sz="7200" b="1" dirty="0"/>
              <a:t>Resources</a:t>
            </a:r>
            <a:endParaRPr lang="en-CA" b="1" dirty="0"/>
          </a:p>
        </p:txBody>
      </p:sp>
      <p:pic>
        <p:nvPicPr>
          <p:cNvPr id="5" name="Content Placeholder 4"/>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883002" y="2091901"/>
            <a:ext cx="8973684" cy="6730260"/>
          </a:xfrm>
        </p:spPr>
      </p:pic>
    </p:spTree>
    <p:extLst>
      <p:ext uri="{BB962C8B-B14F-4D97-AF65-F5344CB8AC3E}">
        <p14:creationId xmlns:p14="http://schemas.microsoft.com/office/powerpoint/2010/main" val="320385007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We need your help	</a:t>
            </a:r>
          </a:p>
        </p:txBody>
      </p:sp>
      <p:sp>
        <p:nvSpPr>
          <p:cNvPr id="3" name="Content Placeholder 2"/>
          <p:cNvSpPr>
            <a:spLocks noGrp="1"/>
          </p:cNvSpPr>
          <p:nvPr>
            <p:ph sz="quarter" idx="10"/>
          </p:nvPr>
        </p:nvSpPr>
        <p:spPr>
          <a:xfrm>
            <a:off x="874643" y="2345634"/>
            <a:ext cx="11675165" cy="6506817"/>
          </a:xfrm>
        </p:spPr>
        <p:txBody>
          <a:bodyPr/>
          <a:lstStyle/>
          <a:p>
            <a:r>
              <a:rPr lang="en-CA" sz="4000" dirty="0"/>
              <a:t>Working across the Waterloo Wellington area</a:t>
            </a:r>
          </a:p>
          <a:p>
            <a:pPr lvl="2"/>
            <a:r>
              <a:rPr lang="en-CA" sz="4200" dirty="0"/>
              <a:t>About 750,000 people</a:t>
            </a:r>
          </a:p>
          <a:p>
            <a:pPr lvl="2"/>
            <a:r>
              <a:rPr lang="en-CA" sz="4200" dirty="0"/>
              <a:t>We can’t do this alone!</a:t>
            </a:r>
          </a:p>
          <a:p>
            <a:endParaRPr lang="en-CA" sz="4000" dirty="0"/>
          </a:p>
          <a:p>
            <a:r>
              <a:rPr lang="en-CA" sz="4000" dirty="0"/>
              <a:t>Do you have </a:t>
            </a:r>
            <a:r>
              <a:rPr lang="en-CA" sz="4000" b="1" dirty="0">
                <a:solidFill>
                  <a:srgbClr val="792954"/>
                </a:solidFill>
              </a:rPr>
              <a:t>connections</a:t>
            </a:r>
            <a:r>
              <a:rPr lang="en-CA" sz="4000" dirty="0"/>
              <a:t> with other </a:t>
            </a:r>
            <a:r>
              <a:rPr lang="en-CA" sz="4000" b="1" dirty="0">
                <a:solidFill>
                  <a:srgbClr val="ED7D31"/>
                </a:solidFill>
              </a:rPr>
              <a:t>groups</a:t>
            </a:r>
            <a:r>
              <a:rPr lang="en-CA" sz="4000" dirty="0"/>
              <a:t> who would be interested in this?</a:t>
            </a:r>
          </a:p>
          <a:p>
            <a:pPr lvl="2"/>
            <a:r>
              <a:rPr lang="en-CA" dirty="0"/>
              <a:t>Church/Faith groups</a:t>
            </a:r>
          </a:p>
          <a:p>
            <a:pPr lvl="2"/>
            <a:r>
              <a:rPr lang="en-CA" dirty="0"/>
              <a:t>Workplaces</a:t>
            </a:r>
          </a:p>
          <a:p>
            <a:pPr lvl="2"/>
            <a:r>
              <a:rPr lang="en-CA" dirty="0" err="1"/>
              <a:t>Etc</a:t>
            </a:r>
            <a:endParaRPr lang="en-CA" dirty="0"/>
          </a:p>
          <a:p>
            <a:pPr marL="1016000" lvl="2" indent="0">
              <a:buNone/>
            </a:pPr>
            <a:endParaRPr lang="en-CA" dirty="0"/>
          </a:p>
        </p:txBody>
      </p:sp>
    </p:spTree>
    <p:extLst>
      <p:ext uri="{BB962C8B-B14F-4D97-AF65-F5344CB8AC3E}">
        <p14:creationId xmlns:p14="http://schemas.microsoft.com/office/powerpoint/2010/main" val="282192785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sz="quarter" idx="10"/>
          </p:nvPr>
        </p:nvSpPr>
        <p:spPr>
          <a:xfrm>
            <a:off x="1116272" y="4466538"/>
            <a:ext cx="10914291" cy="4475162"/>
          </a:xfrm>
        </p:spPr>
        <p:txBody>
          <a:bodyPr/>
          <a:lstStyle/>
          <a:p>
            <a:pPr marL="0" indent="0" algn="ctr">
              <a:buNone/>
            </a:pPr>
            <a:r>
              <a:rPr lang="en-CA" sz="9600" dirty="0">
                <a:solidFill>
                  <a:srgbClr val="792954"/>
                </a:solidFill>
              </a:rPr>
              <a:t>Evaluations </a:t>
            </a:r>
          </a:p>
        </p:txBody>
      </p:sp>
    </p:spTree>
    <p:extLst>
      <p:ext uri="{BB962C8B-B14F-4D97-AF65-F5344CB8AC3E}">
        <p14:creationId xmlns:p14="http://schemas.microsoft.com/office/powerpoint/2010/main" val="2129366600"/>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647" y="5250622"/>
            <a:ext cx="11718744" cy="2108200"/>
          </a:xfrm>
        </p:spPr>
        <p:txBody>
          <a:bodyPr>
            <a:noAutofit/>
          </a:bodyPr>
          <a:lstStyle/>
          <a:p>
            <a:pPr algn="ctr"/>
            <a:r>
              <a:rPr lang="en-CA" sz="6600" dirty="0"/>
              <a:t>Advance Care Planning </a:t>
            </a:r>
            <a:br>
              <a:rPr lang="en-CA" sz="6600" dirty="0"/>
            </a:br>
            <a:r>
              <a:rPr lang="en-CA" sz="6600" dirty="0"/>
              <a:t>&amp; </a:t>
            </a:r>
            <a:br>
              <a:rPr lang="en-CA" sz="6600" dirty="0"/>
            </a:br>
            <a:r>
              <a:rPr lang="en-CA" sz="6600" dirty="0"/>
              <a:t>Health Care Consent</a:t>
            </a:r>
          </a:p>
        </p:txBody>
      </p:sp>
      <p:sp>
        <p:nvSpPr>
          <p:cNvPr id="4" name="Content Placeholder 3"/>
          <p:cNvSpPr>
            <a:spLocks noGrp="1"/>
          </p:cNvSpPr>
          <p:nvPr>
            <p:ph sz="quarter" idx="10"/>
          </p:nvPr>
        </p:nvSpPr>
        <p:spPr>
          <a:xfrm>
            <a:off x="3784406" y="7737500"/>
            <a:ext cx="5229225" cy="588765"/>
          </a:xfrm>
        </p:spPr>
        <p:txBody>
          <a:bodyPr/>
          <a:lstStyle/>
          <a:p>
            <a:endParaRPr lang="en-CA" dirty="0"/>
          </a:p>
        </p:txBody>
      </p:sp>
      <p:sp useBgFill="1">
        <p:nvSpPr>
          <p:cNvPr id="2" name="TextBox 1"/>
          <p:cNvSpPr txBox="1"/>
          <p:nvPr/>
        </p:nvSpPr>
        <p:spPr>
          <a:xfrm>
            <a:off x="209862" y="854439"/>
            <a:ext cx="6880486" cy="2218545"/>
          </a:xfrm>
          <a:prstGeom prst="rect">
            <a:avLst/>
          </a:prstGeom>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000" b="0" i="0" u="none" strike="noStrike" cap="none" spc="0" normalizeH="0" baseline="0" dirty="0">
              <a:ln>
                <a:noFill/>
              </a:ln>
              <a:solidFill>
                <a:srgbClr val="324863"/>
              </a:solidFill>
              <a:effectLst/>
              <a:uFillTx/>
              <a:latin typeface="Palatino"/>
              <a:ea typeface="Palatino"/>
              <a:cs typeface="Palatino"/>
              <a:sym typeface="Palatino"/>
            </a:endParaRPr>
          </a:p>
        </p:txBody>
      </p:sp>
      <p:pic>
        <p:nvPicPr>
          <p:cNvPr id="3074" name="Picture 2" descr="Inline imag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9783" y="854439"/>
            <a:ext cx="7888079" cy="139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05527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83336"/>
            <a:ext cx="7545239" cy="7002876"/>
          </a:xfrm>
          <a:prstGeom prst="rect">
            <a:avLst/>
          </a:prstGeom>
        </p:spPr>
      </p:pic>
      <p:pic>
        <p:nvPicPr>
          <p:cNvPr id="4" name="Picture 2" descr="Inline image 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 y="0"/>
            <a:ext cx="8318164" cy="147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txBox="1">
            <a:spLocks/>
          </p:cNvSpPr>
          <p:nvPr/>
        </p:nvSpPr>
        <p:spPr>
          <a:xfrm>
            <a:off x="7304134" y="3139050"/>
            <a:ext cx="4870666" cy="4691447"/>
          </a:xfrm>
          <a:prstGeom prst="rect">
            <a:avLst/>
          </a:prstGeom>
          <a:ln w="57150">
            <a:solidFill>
              <a:schemeClr val="accent3"/>
            </a:solidFill>
          </a:ln>
        </p:spPr>
        <p:txBody>
          <a:bodyPr vert="horz" lIns="130034" tIns="65018" rIns="130034" bIns="65018" rtlCol="0">
            <a:normAutofit lnSpcReduction="10000"/>
          </a:bodyPr>
          <a:lstStyle>
            <a:lvl1pPr marL="357175" indent="-357175" defTabSz="410751" eaLnBrk="1" hangingPunct="1">
              <a:spcBef>
                <a:spcPts val="703"/>
              </a:spcBef>
              <a:buClr>
                <a:srgbClr val="792954"/>
              </a:buClr>
              <a:buSzPct val="70000"/>
              <a:buFont typeface="Arial"/>
              <a:buChar char="•"/>
              <a:defRPr sz="2109">
                <a:solidFill>
                  <a:schemeClr val="tx2"/>
                </a:solidFill>
                <a:latin typeface="Akkurat-Light"/>
                <a:ea typeface="Palatino"/>
                <a:cs typeface="Akkurat-Light"/>
                <a:sym typeface="Palatino"/>
              </a:defRPr>
            </a:lvl1pPr>
            <a:lvl2pPr marL="714350" indent="-357175" defTabSz="410751" eaLnBrk="1" hangingPunct="1">
              <a:spcBef>
                <a:spcPts val="703"/>
              </a:spcBef>
              <a:buClr>
                <a:srgbClr val="792954"/>
              </a:buClr>
              <a:buSzPct val="70000"/>
              <a:buFont typeface="Arial"/>
              <a:buChar char="•"/>
              <a:defRPr sz="2109">
                <a:solidFill>
                  <a:schemeClr val="tx2"/>
                </a:solidFill>
                <a:latin typeface="Akkurat-Light"/>
                <a:ea typeface="Palatino"/>
                <a:cs typeface="Akkurat-Light"/>
                <a:sym typeface="Palatino"/>
              </a:defRPr>
            </a:lvl2pPr>
            <a:lvl3pPr marL="1071524" indent="-357175" defTabSz="410751" eaLnBrk="1" hangingPunct="1">
              <a:spcBef>
                <a:spcPts val="703"/>
              </a:spcBef>
              <a:buClr>
                <a:srgbClr val="792954"/>
              </a:buClr>
              <a:buSzPct val="70000"/>
              <a:buFont typeface="Arial"/>
              <a:buChar char="•"/>
              <a:defRPr sz="2109">
                <a:solidFill>
                  <a:schemeClr val="tx2"/>
                </a:solidFill>
                <a:latin typeface="Akkurat-Light"/>
                <a:ea typeface="Palatino"/>
                <a:cs typeface="Akkurat-Light"/>
                <a:sym typeface="Palatino"/>
              </a:defRPr>
            </a:lvl3pPr>
            <a:lvl4pPr marL="1428699" indent="-357175" defTabSz="410751" eaLnBrk="1" hangingPunct="1">
              <a:spcBef>
                <a:spcPts val="703"/>
              </a:spcBef>
              <a:buClr>
                <a:srgbClr val="792954"/>
              </a:buClr>
              <a:buSzPct val="70000"/>
              <a:buFont typeface="Arial"/>
              <a:buChar char="•"/>
              <a:defRPr sz="2109">
                <a:solidFill>
                  <a:schemeClr val="tx2"/>
                </a:solidFill>
                <a:latin typeface="Akkurat-Light"/>
                <a:ea typeface="Palatino"/>
                <a:cs typeface="Akkurat-Light"/>
                <a:sym typeface="Palatino"/>
              </a:defRPr>
            </a:lvl4pPr>
            <a:lvl5pPr marL="1785874" indent="-357175" defTabSz="410751" eaLnBrk="1" hangingPunct="1">
              <a:spcBef>
                <a:spcPts val="703"/>
              </a:spcBef>
              <a:buClr>
                <a:srgbClr val="792954"/>
              </a:buClr>
              <a:buSzPct val="70000"/>
              <a:buFont typeface="Arial"/>
              <a:buChar char="•"/>
              <a:defRPr sz="2109">
                <a:solidFill>
                  <a:schemeClr val="tx2"/>
                </a:solidFill>
                <a:latin typeface="Akkurat-Light"/>
                <a:ea typeface="Palatino"/>
                <a:cs typeface="Akkurat-Light"/>
                <a:sym typeface="Palatino"/>
              </a:defRPr>
            </a:lvl5pPr>
            <a:lvl6pPr marL="2143049" indent="-357175" defTabSz="410751" eaLnBrk="1" hangingPunct="1">
              <a:spcBef>
                <a:spcPts val="2672"/>
              </a:spcBef>
              <a:buClr>
                <a:srgbClr val="5C86B9"/>
              </a:buClr>
              <a:buSzPct val="70000"/>
              <a:buFont typeface="Zapf Dingbats"/>
              <a:buChar char="✤"/>
              <a:defRPr sz="2672">
                <a:latin typeface="Palatino"/>
                <a:ea typeface="Palatino"/>
                <a:cs typeface="Palatino"/>
                <a:sym typeface="Palatino"/>
              </a:defRPr>
            </a:lvl6pPr>
            <a:lvl7pPr marL="2500224" indent="-357175" defTabSz="410751" eaLnBrk="1" hangingPunct="1">
              <a:spcBef>
                <a:spcPts val="2672"/>
              </a:spcBef>
              <a:buClr>
                <a:srgbClr val="5C86B9"/>
              </a:buClr>
              <a:buSzPct val="70000"/>
              <a:buFont typeface="Zapf Dingbats"/>
              <a:buChar char="✤"/>
              <a:defRPr sz="2672">
                <a:latin typeface="Palatino"/>
                <a:ea typeface="Palatino"/>
                <a:cs typeface="Palatino"/>
                <a:sym typeface="Palatino"/>
              </a:defRPr>
            </a:lvl7pPr>
            <a:lvl8pPr marL="2857398" indent="-357175" defTabSz="410751" eaLnBrk="1" hangingPunct="1">
              <a:spcBef>
                <a:spcPts val="2672"/>
              </a:spcBef>
              <a:buClr>
                <a:srgbClr val="5C86B9"/>
              </a:buClr>
              <a:buSzPct val="70000"/>
              <a:buFont typeface="Zapf Dingbats"/>
              <a:buChar char="✤"/>
              <a:defRPr sz="2672">
                <a:latin typeface="Palatino"/>
                <a:ea typeface="Palatino"/>
                <a:cs typeface="Palatino"/>
                <a:sym typeface="Palatino"/>
              </a:defRPr>
            </a:lvl8pPr>
            <a:lvl9pPr marL="3214573" indent="-357175" defTabSz="410751" eaLnBrk="1" hangingPunct="1">
              <a:spcBef>
                <a:spcPts val="2672"/>
              </a:spcBef>
              <a:buClr>
                <a:srgbClr val="5C86B9"/>
              </a:buClr>
              <a:buSzPct val="70000"/>
              <a:buFont typeface="Zapf Dingbats"/>
              <a:buChar char="✤"/>
              <a:defRPr sz="2672">
                <a:latin typeface="Palatino"/>
                <a:ea typeface="Palatino"/>
                <a:cs typeface="Palatino"/>
                <a:sym typeface="Palatino"/>
              </a:defRPr>
            </a:lvl9pPr>
          </a:lstStyle>
          <a:p>
            <a:pPr>
              <a:buFont typeface="Arial" panose="020B0604020202020204" pitchFamily="34" charset="0"/>
              <a:buChar char="•"/>
            </a:pPr>
            <a:r>
              <a:rPr lang="en-CA" sz="2844" b="1" dirty="0"/>
              <a:t>3 </a:t>
            </a:r>
            <a:r>
              <a:rPr lang="en-CA" sz="2844" b="1" dirty="0" err="1"/>
              <a:t>yr</a:t>
            </a:r>
            <a:r>
              <a:rPr lang="en-CA" sz="2844" b="1" dirty="0"/>
              <a:t> project 2015-2018</a:t>
            </a:r>
          </a:p>
          <a:p>
            <a:r>
              <a:rPr lang="en-CA" sz="2844" b="1" dirty="0"/>
              <a:t>Collaboration between Hospice Waterloo Region and Hospice Wellington </a:t>
            </a:r>
          </a:p>
          <a:p>
            <a:r>
              <a:rPr lang="en-CA" sz="2844" b="1" dirty="0"/>
              <a:t>Continue to provide education and resources to reach across Waterloo Wellington </a:t>
            </a:r>
          </a:p>
          <a:p>
            <a:pPr marL="0" indent="0">
              <a:buNone/>
            </a:pPr>
            <a:r>
              <a:rPr lang="en-CA" sz="2844" b="1" dirty="0"/>
              <a:t> </a:t>
            </a:r>
          </a:p>
          <a:p>
            <a:pPr marL="0" indent="0">
              <a:buNone/>
            </a:pPr>
            <a:endParaRPr lang="en-CA" sz="2844" dirty="0">
              <a:solidFill>
                <a:schemeClr val="accent6">
                  <a:lumMod val="50000"/>
                </a:schemeClr>
              </a:solidFill>
            </a:endParaRPr>
          </a:p>
        </p:txBody>
      </p:sp>
    </p:spTree>
    <p:extLst>
      <p:ext uri="{BB962C8B-B14F-4D97-AF65-F5344CB8AC3E}">
        <p14:creationId xmlns:p14="http://schemas.microsoft.com/office/powerpoint/2010/main" val="154400454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Putting into Context </a:t>
            </a:r>
          </a:p>
        </p:txBody>
      </p:sp>
      <p:sp>
        <p:nvSpPr>
          <p:cNvPr id="4" name="Content Placeholder 3"/>
          <p:cNvSpPr>
            <a:spLocks noGrp="1"/>
          </p:cNvSpPr>
          <p:nvPr>
            <p:ph sz="quarter" idx="10"/>
          </p:nvPr>
        </p:nvSpPr>
        <p:spPr>
          <a:xfrm>
            <a:off x="596348" y="2482850"/>
            <a:ext cx="11682917" cy="5499514"/>
          </a:xfrm>
        </p:spPr>
        <p:txBody>
          <a:bodyPr/>
          <a:lstStyle/>
          <a:p>
            <a:r>
              <a:rPr lang="en-CA" sz="4400" dirty="0"/>
              <a:t>Before providing </a:t>
            </a:r>
            <a:r>
              <a:rPr lang="en-CA" sz="4400" b="1" dirty="0">
                <a:solidFill>
                  <a:srgbClr val="ED7D31"/>
                </a:solidFill>
              </a:rPr>
              <a:t>any treatment </a:t>
            </a:r>
            <a:r>
              <a:rPr lang="en-CA" sz="4400" dirty="0"/>
              <a:t>health care providers must obtain </a:t>
            </a:r>
            <a:r>
              <a:rPr lang="en-CA" sz="4400" b="1" dirty="0">
                <a:solidFill>
                  <a:srgbClr val="792954"/>
                </a:solidFill>
              </a:rPr>
              <a:t>informed consent </a:t>
            </a:r>
            <a:r>
              <a:rPr lang="en-CA" sz="4400" dirty="0"/>
              <a:t>from:</a:t>
            </a:r>
          </a:p>
          <a:p>
            <a:pPr marL="1758950" lvl="2" indent="-742950">
              <a:buFont typeface="+mj-lt"/>
              <a:buAutoNum type="arabicPeriod"/>
            </a:pPr>
            <a:r>
              <a:rPr lang="en-CA" sz="4400" b="1" dirty="0">
                <a:solidFill>
                  <a:srgbClr val="D4AA74"/>
                </a:solidFill>
              </a:rPr>
              <a:t>Patient     </a:t>
            </a:r>
          </a:p>
          <a:p>
            <a:pPr marL="1758950" lvl="2" indent="-742950">
              <a:buFont typeface="+mj-lt"/>
              <a:buAutoNum type="arabicPeriod"/>
            </a:pPr>
            <a:r>
              <a:rPr lang="en-CA" sz="4200" b="1" dirty="0">
                <a:solidFill>
                  <a:srgbClr val="6C8674"/>
                </a:solidFill>
              </a:rPr>
              <a:t>Substitute Decision Maker </a:t>
            </a:r>
            <a:r>
              <a:rPr lang="en-CA" sz="4200" dirty="0"/>
              <a:t>(if the patient is mentally incapable)</a:t>
            </a:r>
          </a:p>
          <a:p>
            <a:pPr marL="1758950" lvl="2" indent="-742950">
              <a:buFont typeface="+mj-lt"/>
              <a:buAutoNum type="arabicPeriod"/>
            </a:pPr>
            <a:endParaRPr lang="en-CA" sz="4200" dirty="0"/>
          </a:p>
          <a:p>
            <a:r>
              <a:rPr lang="en-CA" sz="4000" dirty="0"/>
              <a:t>Only exception of when consent is not needed is in an </a:t>
            </a:r>
            <a:r>
              <a:rPr lang="en-CA" sz="4000" b="1" dirty="0">
                <a:solidFill>
                  <a:srgbClr val="ED7D31"/>
                </a:solidFill>
              </a:rPr>
              <a:t>EMERGENCY</a:t>
            </a:r>
          </a:p>
        </p:txBody>
      </p:sp>
      <p:sp>
        <p:nvSpPr>
          <p:cNvPr id="5" name="Rectangle 4"/>
          <p:cNvSpPr/>
          <p:nvPr/>
        </p:nvSpPr>
        <p:spPr>
          <a:xfrm>
            <a:off x="5935891" y="8743458"/>
            <a:ext cx="6502400" cy="461665"/>
          </a:xfrm>
          <a:prstGeom prst="rect">
            <a:avLst/>
          </a:prstGeom>
        </p:spPr>
        <p:txBody>
          <a:bodyPr>
            <a:spAutoFit/>
          </a:bodyPr>
          <a:lstStyle/>
          <a:p>
            <a:pPr marL="571500" indent="-571500" algn="r">
              <a:spcBef>
                <a:spcPct val="0"/>
              </a:spcBef>
              <a:buClrTx/>
              <a:buSzTx/>
              <a:buFont typeface="Arial" panose="020B0604020202020204" pitchFamily="34" charset="0"/>
              <a:buChar char="•"/>
            </a:pPr>
            <a:r>
              <a:rPr lang="en-US" altLang="en-US" sz="2400" dirty="0">
                <a:solidFill>
                  <a:srgbClr val="615F5C"/>
                </a:solidFill>
              </a:rPr>
              <a:t>Adapted from Judith Wahl with permission</a:t>
            </a:r>
            <a:endParaRPr lang="en-US" altLang="en-US" sz="2000" dirty="0">
              <a:solidFill>
                <a:srgbClr val="615F5C"/>
              </a:solidFill>
            </a:endParaRPr>
          </a:p>
        </p:txBody>
      </p:sp>
    </p:spTree>
    <p:extLst>
      <p:ext uri="{BB962C8B-B14F-4D97-AF65-F5344CB8AC3E}">
        <p14:creationId xmlns:p14="http://schemas.microsoft.com/office/powerpoint/2010/main" val="29679023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38" y="519291"/>
            <a:ext cx="10171083" cy="1885245"/>
          </a:xfrm>
        </p:spPr>
        <p:txBody>
          <a:bodyPr>
            <a:normAutofit fontScale="90000"/>
          </a:bodyPr>
          <a:lstStyle/>
          <a:p>
            <a:r>
              <a:rPr lang="en-CA" dirty="0"/>
              <a:t>What is Advance Care Planning in Ontario?</a:t>
            </a:r>
          </a:p>
        </p:txBody>
      </p:sp>
      <p:sp>
        <p:nvSpPr>
          <p:cNvPr id="3" name="Content Placeholder 2"/>
          <p:cNvSpPr>
            <a:spLocks noGrp="1"/>
          </p:cNvSpPr>
          <p:nvPr>
            <p:ph sz="quarter" idx="10"/>
          </p:nvPr>
        </p:nvSpPr>
        <p:spPr>
          <a:xfrm>
            <a:off x="842945" y="2708172"/>
            <a:ext cx="11055644" cy="7412334"/>
          </a:xfrm>
        </p:spPr>
        <p:txBody>
          <a:bodyPr/>
          <a:lstStyle/>
          <a:p>
            <a:pPr marL="0" indent="0">
              <a:buSzPct val="100000"/>
              <a:buNone/>
            </a:pPr>
            <a:endParaRPr lang="en-CA" sz="3600" dirty="0"/>
          </a:p>
          <a:p>
            <a:pPr marL="514323" indent="-514323">
              <a:buSzPct val="100000"/>
              <a:buFont typeface="+mj-lt"/>
              <a:buAutoNum type="arabicPeriod"/>
            </a:pPr>
            <a:r>
              <a:rPr lang="en-CA" sz="4400" dirty="0"/>
              <a:t>Identifying your future </a:t>
            </a:r>
            <a:r>
              <a:rPr lang="en-CA" sz="4400" b="1" dirty="0">
                <a:solidFill>
                  <a:srgbClr val="ED7D31"/>
                </a:solidFill>
              </a:rPr>
              <a:t>Substitute Decision Maker</a:t>
            </a:r>
          </a:p>
          <a:p>
            <a:pPr marL="514323" indent="-514323">
              <a:buSzPct val="100000"/>
              <a:buFont typeface="+mj-lt"/>
              <a:buAutoNum type="arabicPeriod"/>
            </a:pPr>
            <a:endParaRPr lang="en-CA" sz="4400" dirty="0"/>
          </a:p>
          <a:p>
            <a:pPr marL="514323" indent="-514323">
              <a:buSzPct val="100000"/>
              <a:buFont typeface="+mj-lt"/>
              <a:buAutoNum type="arabicPeriod"/>
            </a:pPr>
            <a:r>
              <a:rPr lang="en-CA" sz="4400" dirty="0"/>
              <a:t>Having </a:t>
            </a:r>
            <a:r>
              <a:rPr lang="en-CA" sz="4400" b="1" dirty="0">
                <a:solidFill>
                  <a:srgbClr val="792954"/>
                </a:solidFill>
              </a:rPr>
              <a:t>conversations </a:t>
            </a:r>
            <a:r>
              <a:rPr lang="en-CA" sz="4400" dirty="0"/>
              <a:t>about what is important to you</a:t>
            </a:r>
          </a:p>
          <a:p>
            <a:pPr marL="1022297" lvl="1" indent="-514323">
              <a:buSzPct val="100000"/>
              <a:buFont typeface="+mj-lt"/>
              <a:buAutoNum type="arabicPeriod" startAt="2"/>
            </a:pPr>
            <a:endParaRPr lang="en-CA" sz="3600" dirty="0"/>
          </a:p>
        </p:txBody>
      </p:sp>
    </p:spTree>
    <p:extLst>
      <p:ext uri="{BB962C8B-B14F-4D97-AF65-F5344CB8AC3E}">
        <p14:creationId xmlns:p14="http://schemas.microsoft.com/office/powerpoint/2010/main" val="14693804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b="1" dirty="0"/>
              <a:t>Step 1: </a:t>
            </a:r>
            <a:r>
              <a:rPr lang="en-CA" sz="4800" dirty="0"/>
              <a:t>Identifying your Substitute Decision Maker</a:t>
            </a:r>
          </a:p>
        </p:txBody>
      </p:sp>
      <p:sp>
        <p:nvSpPr>
          <p:cNvPr id="3" name="Content Placeholder 2"/>
          <p:cNvSpPr>
            <a:spLocks noGrp="1"/>
          </p:cNvSpPr>
          <p:nvPr>
            <p:ph sz="quarter" idx="10"/>
          </p:nvPr>
        </p:nvSpPr>
        <p:spPr>
          <a:xfrm>
            <a:off x="267441" y="2930382"/>
            <a:ext cx="12020948" cy="6403170"/>
          </a:xfrm>
        </p:spPr>
        <p:txBody>
          <a:bodyPr/>
          <a:lstStyle/>
          <a:p>
            <a:pPr marL="0" indent="0">
              <a:buNone/>
            </a:pPr>
            <a:r>
              <a:rPr lang="en-CA" sz="4000" dirty="0"/>
              <a:t>There are two ways to identify your SDM in Ontario:</a:t>
            </a:r>
          </a:p>
          <a:p>
            <a:pPr marL="0" indent="0">
              <a:buNone/>
            </a:pPr>
            <a:endParaRPr lang="en-CA" sz="4000" dirty="0"/>
          </a:p>
          <a:p>
            <a:pPr marL="514350" indent="-514350">
              <a:buFont typeface="Arial"/>
              <a:buAutoNum type="arabicPeriod"/>
            </a:pPr>
            <a:r>
              <a:rPr lang="en-CA" sz="4000" dirty="0"/>
              <a:t>Complete a </a:t>
            </a:r>
            <a:r>
              <a:rPr lang="en-CA" sz="4000" b="1" dirty="0">
                <a:solidFill>
                  <a:srgbClr val="792954"/>
                </a:solidFill>
              </a:rPr>
              <a:t>Power of Attorney for Personal Care</a:t>
            </a:r>
          </a:p>
          <a:p>
            <a:pPr marL="514350" indent="-514350">
              <a:buFont typeface="Arial"/>
              <a:buAutoNum type="arabicPeriod"/>
            </a:pPr>
            <a:endParaRPr lang="en-CA" sz="4000" b="1" dirty="0">
              <a:solidFill>
                <a:srgbClr val="792954"/>
              </a:solidFill>
            </a:endParaRPr>
          </a:p>
          <a:p>
            <a:pPr marL="514350" indent="-514350">
              <a:buAutoNum type="arabicPeriod"/>
            </a:pPr>
            <a:r>
              <a:rPr lang="en-CA" sz="4000" dirty="0"/>
              <a:t>Confirm the automatic person on the </a:t>
            </a:r>
            <a:r>
              <a:rPr lang="en-CA" sz="4000" b="1" dirty="0">
                <a:solidFill>
                  <a:srgbClr val="ED7D31"/>
                </a:solidFill>
              </a:rPr>
              <a:t>hierarchy</a:t>
            </a:r>
            <a:endParaRPr lang="en-CA" sz="4000" dirty="0">
              <a:solidFill>
                <a:srgbClr val="ED7D31"/>
              </a:solidFill>
            </a:endParaRPr>
          </a:p>
          <a:p>
            <a:pPr marL="514350" indent="-514350">
              <a:buAutoNum type="arabicPeriod"/>
            </a:pPr>
            <a:endParaRPr lang="en-CA" sz="4000" dirty="0"/>
          </a:p>
          <a:p>
            <a:pPr marL="514350" indent="-514350">
              <a:buAutoNum type="arabicPeriod"/>
            </a:pPr>
            <a:endParaRPr lang="en-CA" sz="4000" dirty="0"/>
          </a:p>
        </p:txBody>
      </p:sp>
    </p:spTree>
    <p:extLst>
      <p:ext uri="{BB962C8B-B14F-4D97-AF65-F5344CB8AC3E}">
        <p14:creationId xmlns:p14="http://schemas.microsoft.com/office/powerpoint/2010/main" val="28608767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412" y="0"/>
            <a:ext cx="10914291" cy="1649863"/>
          </a:xfrm>
        </p:spPr>
        <p:txBody>
          <a:bodyPr>
            <a:normAutofit/>
          </a:bodyPr>
          <a:lstStyle/>
          <a:p>
            <a:r>
              <a:rPr lang="en-CA" sz="7680" b="1" dirty="0">
                <a:latin typeface="Calibri Light" panose="020F0302020204030204" pitchFamily="34" charset="0"/>
              </a:rPr>
              <a:t>Hierarchy of SDMs </a:t>
            </a:r>
            <a:r>
              <a:rPr lang="en-CA" sz="4400" b="1" dirty="0">
                <a:latin typeface="Calibri Light" panose="020F0302020204030204" pitchFamily="34" charset="0"/>
              </a:rPr>
              <a:t>HCCA s. 20</a:t>
            </a:r>
          </a:p>
        </p:txBody>
      </p:sp>
      <p:pic>
        <p:nvPicPr>
          <p:cNvPr id="4" name="Picture 3"/>
          <p:cNvPicPr>
            <a:picLocks noChangeAspect="1"/>
          </p:cNvPicPr>
          <p:nvPr/>
        </p:nvPicPr>
        <p:blipFill>
          <a:blip r:embed="rId3"/>
          <a:stretch>
            <a:fillRect/>
          </a:stretch>
        </p:blipFill>
        <p:spPr>
          <a:xfrm>
            <a:off x="96367" y="1843963"/>
            <a:ext cx="12361335" cy="7385564"/>
          </a:xfrm>
          <a:prstGeom prst="rect">
            <a:avLst/>
          </a:prstGeom>
        </p:spPr>
      </p:pic>
    </p:spTree>
    <p:extLst>
      <p:ext uri="{BB962C8B-B14F-4D97-AF65-F5344CB8AC3E}">
        <p14:creationId xmlns:p14="http://schemas.microsoft.com/office/powerpoint/2010/main" val="13829184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ACPWW">
  <a:themeElements>
    <a:clrScheme name="ACPWW">
      <a:dk1>
        <a:srgbClr val="5E223D"/>
      </a:dk1>
      <a:lt1>
        <a:srgbClr val="634D31"/>
      </a:lt1>
      <a:dk2>
        <a:srgbClr val="615F5C"/>
      </a:dk2>
      <a:lt2>
        <a:srgbClr val="D6D3CB"/>
      </a:lt2>
      <a:accent1>
        <a:srgbClr val="792954"/>
      </a:accent1>
      <a:accent2>
        <a:srgbClr val="C89A63"/>
      </a:accent2>
      <a:accent3>
        <a:srgbClr val="8E1F1A"/>
      </a:accent3>
      <a:accent4>
        <a:srgbClr val="597364"/>
      </a:accent4>
      <a:accent5>
        <a:srgbClr val="98938C"/>
      </a:accent5>
      <a:accent6>
        <a:srgbClr val="4D4946"/>
      </a:accent6>
      <a:hlink>
        <a:srgbClr val="0F79A5"/>
      </a:hlink>
      <a:folHlink>
        <a:srgbClr val="CC006A"/>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7996B9"/>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6936</TotalTime>
  <Words>3878</Words>
  <Application>Microsoft Office PowerPoint</Application>
  <PresentationFormat>Custom</PresentationFormat>
  <Paragraphs>303</Paragraphs>
  <Slides>34</Slides>
  <Notes>33</Notes>
  <HiddenSlides>3</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Akkurat</vt:lpstr>
      <vt:lpstr>Akkurat-Light</vt:lpstr>
      <vt:lpstr>Arial</vt:lpstr>
      <vt:lpstr>Calibri</vt:lpstr>
      <vt:lpstr>Calibri Light</vt:lpstr>
      <vt:lpstr>Lucida Grande</vt:lpstr>
      <vt:lpstr>Palatino</vt:lpstr>
      <vt:lpstr>Zapf Dingbats</vt:lpstr>
      <vt:lpstr>ACPWW</vt:lpstr>
      <vt:lpstr>PowerPoint Presentation</vt:lpstr>
      <vt:lpstr>PowerPoint Presentation</vt:lpstr>
      <vt:lpstr>PowerPoint Presentation</vt:lpstr>
      <vt:lpstr>Advance Care Planning  &amp;  Health Care Consent</vt:lpstr>
      <vt:lpstr>PowerPoint Presentation</vt:lpstr>
      <vt:lpstr>Putting into Context </vt:lpstr>
      <vt:lpstr>What is Advance Care Planning in Ontario?</vt:lpstr>
      <vt:lpstr>Step 1: Identifying your Substitute Decision Maker</vt:lpstr>
      <vt:lpstr>Hierarchy of SDMs HCCA s. 20</vt:lpstr>
      <vt:lpstr>What do SDMs do?</vt:lpstr>
      <vt:lpstr>Requirements to act as SDM</vt:lpstr>
      <vt:lpstr>Types of Decisions</vt:lpstr>
      <vt:lpstr>Advance Care Planning in Ontario </vt:lpstr>
      <vt:lpstr>Step 2</vt:lpstr>
      <vt:lpstr>Remember: </vt:lpstr>
      <vt:lpstr>Conversation Video </vt:lpstr>
      <vt:lpstr>PowerPoint Presentation</vt:lpstr>
      <vt:lpstr>PowerPoint Presentation</vt:lpstr>
      <vt:lpstr>PowerPoint Presentation</vt:lpstr>
      <vt:lpstr>PowerPoint Presentation</vt:lpstr>
      <vt:lpstr>PowerPoint Presentation</vt:lpstr>
      <vt:lpstr>How to start</vt:lpstr>
      <vt:lpstr>PowerPoint Presentation</vt:lpstr>
      <vt:lpstr>Debrief</vt:lpstr>
      <vt:lpstr>Examples</vt:lpstr>
      <vt:lpstr>Examples</vt:lpstr>
      <vt:lpstr>Examples</vt:lpstr>
      <vt:lpstr>PowerPoint Presentation</vt:lpstr>
      <vt:lpstr>PowerPoint Presentation</vt:lpstr>
      <vt:lpstr>Benefits of ACP</vt:lpstr>
      <vt:lpstr>What’s next – Individual Level</vt:lpstr>
      <vt:lpstr>Resources</vt:lpstr>
      <vt:lpstr>We need your help </vt:lpstr>
      <vt:lpstr>PowerPoint Presentation</vt:lpstr>
    </vt:vector>
  </TitlesOfParts>
  <Company>Studio Locale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Mondor</dc:creator>
  <cp:lastModifiedBy>Ashley Tyrrell</cp:lastModifiedBy>
  <cp:revision>238</cp:revision>
  <cp:lastPrinted>2017-08-08T21:24:22Z</cp:lastPrinted>
  <dcterms:created xsi:type="dcterms:W3CDTF">2015-03-27T18:40:28Z</dcterms:created>
  <dcterms:modified xsi:type="dcterms:W3CDTF">2018-03-28T19:28:06Z</dcterms:modified>
</cp:coreProperties>
</file>