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8" r:id="rId2"/>
    <p:sldId id="373" r:id="rId3"/>
    <p:sldId id="394" r:id="rId4"/>
    <p:sldId id="377" r:id="rId5"/>
    <p:sldId id="378" r:id="rId6"/>
    <p:sldId id="403" r:id="rId7"/>
    <p:sldId id="405" r:id="rId8"/>
    <p:sldId id="407" r:id="rId9"/>
    <p:sldId id="409" r:id="rId10"/>
    <p:sldId id="398" r:id="rId11"/>
    <p:sldId id="380" r:id="rId12"/>
    <p:sldId id="382" r:id="rId13"/>
    <p:sldId id="395" r:id="rId14"/>
    <p:sldId id="397" r:id="rId15"/>
    <p:sldId id="396" r:id="rId16"/>
    <p:sldId id="375" r:id="rId17"/>
    <p:sldId id="386" r:id="rId18"/>
    <p:sldId id="391" r:id="rId19"/>
    <p:sldId id="400" r:id="rId20"/>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Tyrr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8674"/>
    <a:srgbClr val="8C3E64"/>
    <a:srgbClr val="D4A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59734" autoAdjust="0"/>
  </p:normalViewPr>
  <p:slideViewPr>
    <p:cSldViewPr snapToGrid="0">
      <p:cViewPr varScale="1">
        <p:scale>
          <a:sx n="53" d="100"/>
          <a:sy n="53" d="100"/>
        </p:scale>
        <p:origin x="2314" y="53"/>
      </p:cViewPr>
      <p:guideLst>
        <p:guide orient="horz" pos="2160"/>
        <p:guide pos="2880"/>
      </p:guideLst>
    </p:cSldViewPr>
  </p:slideViewPr>
  <p:outlineViewPr>
    <p:cViewPr>
      <p:scale>
        <a:sx n="33" d="100"/>
        <a:sy n="33" d="100"/>
      </p:scale>
      <p:origin x="0" y="-6518"/>
    </p:cViewPr>
  </p:outlineViewPr>
  <p:notesTextViewPr>
    <p:cViewPr>
      <p:scale>
        <a:sx n="150" d="100"/>
        <a:sy n="150" d="100"/>
      </p:scale>
      <p:origin x="0" y="0"/>
    </p:cViewPr>
  </p:notesTextViewPr>
  <p:sorterViewPr>
    <p:cViewPr>
      <p:scale>
        <a:sx n="100" d="100"/>
        <a:sy n="100" d="100"/>
      </p:scale>
      <p:origin x="0" y="-5214"/>
    </p:cViewPr>
  </p:sorterViewPr>
  <p:notesViewPr>
    <p:cSldViewPr snapToGrid="0">
      <p:cViewPr varScale="1">
        <p:scale>
          <a:sx n="67" d="100"/>
          <a:sy n="67" d="100"/>
        </p:scale>
        <p:origin x="310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7DE4313C-31D6-48AD-8ADF-7C747C6720C7}" type="slidenum">
              <a:rPr lang="en-CA" smtClean="0"/>
              <a:t>‹#›</a:t>
            </a:fld>
            <a:endParaRPr lang="en-CA"/>
          </a:p>
        </p:txBody>
      </p:sp>
    </p:spTree>
    <p:extLst>
      <p:ext uri="{BB962C8B-B14F-4D97-AF65-F5344CB8AC3E}">
        <p14:creationId xmlns:p14="http://schemas.microsoft.com/office/powerpoint/2010/main" val="18398386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717675" y="244475"/>
            <a:ext cx="3717925" cy="27876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171488" y="3186905"/>
            <a:ext cx="6450469" cy="5279723"/>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2C632AED-1642-4037-AA16-467BCF193CF3}" type="slidenum">
              <a:rPr lang="en-US" smtClean="0"/>
              <a:t>‹#›</a:t>
            </a:fld>
            <a:endParaRPr lang="en-US"/>
          </a:p>
        </p:txBody>
      </p:sp>
      <p:sp>
        <p:nvSpPr>
          <p:cNvPr id="8" name="Header Placeholder 7"/>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r>
              <a:rPr lang="en-CA" dirty="0"/>
              <a:t>Module 1 – What </a:t>
            </a:r>
            <a:r>
              <a:rPr lang="en-CA"/>
              <a:t>is ACP</a:t>
            </a:r>
            <a:endParaRPr lang="en-CA" dirty="0"/>
          </a:p>
        </p:txBody>
      </p:sp>
    </p:spTree>
    <p:extLst>
      <p:ext uri="{BB962C8B-B14F-4D97-AF65-F5344CB8AC3E}">
        <p14:creationId xmlns:p14="http://schemas.microsoft.com/office/powerpoint/2010/main" val="28683273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617932" cy="61928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to Facilitator:</a:t>
            </a:r>
          </a:p>
          <a:p>
            <a:pPr marL="171450" indent="-171450">
              <a:buFont typeface="Wingdings" panose="05000000000000000000" pitchFamily="2" charset="2"/>
              <a:buChar char="Ø"/>
            </a:pPr>
            <a:r>
              <a:rPr lang="en-US" dirty="0" smtClean="0"/>
              <a:t>Welcome </a:t>
            </a:r>
            <a:r>
              <a:rPr lang="en-US" dirty="0"/>
              <a:t>participants to the session. </a:t>
            </a:r>
          </a:p>
          <a:p>
            <a:pPr marL="171450" indent="-171450">
              <a:buFont typeface="Wingdings" panose="05000000000000000000" pitchFamily="2" charset="2"/>
              <a:buChar char="Ø"/>
            </a:pPr>
            <a:r>
              <a:rPr lang="en-US" dirty="0" smtClean="0"/>
              <a:t>Remind participants to sign the attendance sheet </a:t>
            </a:r>
            <a:endParaRPr lang="en-US" dirty="0"/>
          </a:p>
        </p:txBody>
      </p:sp>
    </p:spTree>
    <p:extLst>
      <p:ext uri="{BB962C8B-B14F-4D97-AF65-F5344CB8AC3E}">
        <p14:creationId xmlns:p14="http://schemas.microsoft.com/office/powerpoint/2010/main" val="29138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71488" y="3186905"/>
            <a:ext cx="6606502" cy="5279723"/>
          </a:xfrm>
        </p:spPr>
        <p:txBody>
          <a:bodyPr/>
          <a:lstStyle/>
          <a:p>
            <a:pPr marL="171450" indent="-171450">
              <a:buFont typeface="Arial" panose="020B0604020202020204" pitchFamily="34" charset="0"/>
              <a:buChar char="•"/>
            </a:pPr>
            <a:r>
              <a:rPr lang="en-CA" dirty="0"/>
              <a:t>The Substitute Decisions Act</a:t>
            </a:r>
            <a:r>
              <a:rPr lang="en-CA" baseline="0" dirty="0"/>
              <a:t> </a:t>
            </a:r>
            <a:r>
              <a:rPr lang="en-CA" dirty="0"/>
              <a:t>and Health Care Consent Act govern </a:t>
            </a:r>
            <a:r>
              <a:rPr lang="en-CA" dirty="0" smtClean="0"/>
              <a:t>ACP </a:t>
            </a:r>
            <a:r>
              <a:rPr lang="en-CA" dirty="0"/>
              <a:t>in Ontario. </a:t>
            </a:r>
          </a:p>
          <a:p>
            <a:r>
              <a:rPr lang="en-CA" dirty="0"/>
              <a:t> </a:t>
            </a:r>
          </a:p>
          <a:p>
            <a:pPr marL="171450" indent="-171450">
              <a:buFont typeface="Arial" panose="020B0604020202020204" pitchFamily="34" charset="0"/>
              <a:buChar char="•"/>
            </a:pPr>
            <a:r>
              <a:rPr lang="en-CA" dirty="0"/>
              <a:t>The first step of </a:t>
            </a:r>
            <a:r>
              <a:rPr lang="en-CA" dirty="0" smtClean="0"/>
              <a:t>ACP </a:t>
            </a:r>
            <a:r>
              <a:rPr lang="en-CA" dirty="0"/>
              <a:t>is a mentally capable </a:t>
            </a:r>
            <a:r>
              <a:rPr lang="en-CA" dirty="0" smtClean="0"/>
              <a:t>resident </a:t>
            </a:r>
            <a:r>
              <a:rPr lang="en-CA" b="1" dirty="0" smtClean="0"/>
              <a:t>identifying</a:t>
            </a:r>
            <a:r>
              <a:rPr lang="en-CA" dirty="0" smtClean="0"/>
              <a:t> </a:t>
            </a:r>
            <a:r>
              <a:rPr lang="en-CA" dirty="0"/>
              <a:t>his/her future </a:t>
            </a:r>
            <a:r>
              <a:rPr lang="en-CA" dirty="0" smtClean="0"/>
              <a:t>SDM(s), </a:t>
            </a:r>
            <a:r>
              <a:rPr lang="en-CA" dirty="0"/>
              <a:t>the </a:t>
            </a:r>
            <a:r>
              <a:rPr lang="en-CA" dirty="0" smtClean="0"/>
              <a:t>resident/residents </a:t>
            </a:r>
            <a:r>
              <a:rPr lang="en-CA" dirty="0"/>
              <a:t>who will make health care decisions on their behalf if they ever become mentally incapable to do so for themselves.</a:t>
            </a:r>
          </a:p>
          <a:p>
            <a:endParaRPr lang="en-CA" baseline="0" dirty="0"/>
          </a:p>
          <a:p>
            <a:pPr marL="171450" indent="-171450">
              <a:buFont typeface="Arial" panose="020B0604020202020204" pitchFamily="34" charset="0"/>
              <a:buChar char="•"/>
            </a:pPr>
            <a:r>
              <a:rPr lang="en-CA" baseline="0" dirty="0"/>
              <a:t>This first step can be done by either: </a:t>
            </a:r>
            <a:endParaRPr lang="en-CA" dirty="0"/>
          </a:p>
          <a:p>
            <a:pPr marL="685800" lvl="1" indent="-228600">
              <a:buAutoNum type="alphaLcParenR"/>
            </a:pPr>
            <a:r>
              <a:rPr lang="en-CA" dirty="0" smtClean="0"/>
              <a:t>Confirming </a:t>
            </a:r>
            <a:r>
              <a:rPr lang="en-CA" dirty="0"/>
              <a:t>his/her satisfaction with their default/ automatic </a:t>
            </a:r>
            <a:r>
              <a:rPr lang="en-CA" dirty="0" smtClean="0"/>
              <a:t>SDM(s) </a:t>
            </a:r>
            <a:r>
              <a:rPr lang="en-CA" dirty="0"/>
              <a:t>in the</a:t>
            </a:r>
            <a:r>
              <a:rPr lang="en-CA" baseline="0" dirty="0"/>
              <a:t> </a:t>
            </a:r>
            <a:r>
              <a:rPr lang="en-CA" dirty="0"/>
              <a:t>SDM hierarchy list in the Health Care Consent Act</a:t>
            </a:r>
            <a:r>
              <a:rPr lang="en-CA" baseline="0" dirty="0"/>
              <a:t> </a:t>
            </a:r>
            <a:r>
              <a:rPr lang="en-CA" dirty="0" smtClean="0"/>
              <a:t>OR</a:t>
            </a:r>
          </a:p>
          <a:p>
            <a:pPr marL="685800" lvl="1" indent="-228600">
              <a:buAutoNum type="alphaLcParenR"/>
            </a:pPr>
            <a:r>
              <a:rPr lang="en-CA" dirty="0" smtClean="0"/>
              <a:t>Choosing someone </a:t>
            </a:r>
            <a:r>
              <a:rPr lang="en-CA" dirty="0"/>
              <a:t>else to act as </a:t>
            </a:r>
            <a:r>
              <a:rPr lang="en-CA" dirty="0" smtClean="0"/>
              <a:t>SDM(s) </a:t>
            </a:r>
            <a:r>
              <a:rPr lang="en-CA" dirty="0"/>
              <a:t>by preparing a Power of Attorney for </a:t>
            </a:r>
            <a:r>
              <a:rPr lang="en-CA" dirty="0" smtClean="0"/>
              <a:t>Personal</a:t>
            </a:r>
            <a:r>
              <a:rPr lang="en-CA" baseline="0" dirty="0" smtClean="0"/>
              <a:t> </a:t>
            </a:r>
            <a:r>
              <a:rPr lang="en-CA" dirty="0" smtClean="0"/>
              <a:t>Care </a:t>
            </a:r>
            <a:r>
              <a:rPr lang="en-CA" dirty="0"/>
              <a:t>(a</a:t>
            </a:r>
            <a:r>
              <a:rPr lang="en-CA" baseline="0" dirty="0"/>
              <a:t> </a:t>
            </a:r>
            <a:r>
              <a:rPr lang="en-CA" dirty="0"/>
              <a:t>formal written document).</a:t>
            </a:r>
          </a:p>
          <a:p>
            <a:endParaRPr lang="en-CA" dirty="0"/>
          </a:p>
        </p:txBody>
      </p:sp>
    </p:spTree>
    <p:extLst>
      <p:ext uri="{BB962C8B-B14F-4D97-AF65-F5344CB8AC3E}">
        <p14:creationId xmlns:p14="http://schemas.microsoft.com/office/powerpoint/2010/main" val="164961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88" y="3186905"/>
            <a:ext cx="6595072" cy="5751355"/>
          </a:xfrm>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The second step of the </a:t>
            </a:r>
            <a:r>
              <a:rPr lang="en-CA" sz="1200" kern="1200" dirty="0" smtClean="0">
                <a:solidFill>
                  <a:schemeClr val="tx1"/>
                </a:solidFill>
                <a:effectLst/>
                <a:latin typeface="+mn-lt"/>
                <a:ea typeface="+mn-ea"/>
                <a:cs typeface="+mn-cs"/>
              </a:rPr>
              <a:t>ACP </a:t>
            </a:r>
            <a:r>
              <a:rPr lang="en-CA" sz="1200" kern="1200" dirty="0">
                <a:solidFill>
                  <a:schemeClr val="tx1"/>
                </a:solidFill>
                <a:effectLst/>
                <a:latin typeface="+mn-lt"/>
                <a:ea typeface="+mn-ea"/>
                <a:cs typeface="+mn-cs"/>
              </a:rPr>
              <a:t>process involves the mentally capable </a:t>
            </a:r>
            <a:r>
              <a:rPr lang="en-CA" sz="1200" kern="1200" dirty="0" smtClean="0">
                <a:solidFill>
                  <a:schemeClr val="tx1"/>
                </a:solidFill>
                <a:effectLst/>
                <a:latin typeface="+mn-lt"/>
                <a:ea typeface="+mn-ea"/>
                <a:cs typeface="+mn-cs"/>
              </a:rPr>
              <a:t>resident </a:t>
            </a:r>
            <a:r>
              <a:rPr lang="en-CA" sz="1200" kern="1200" dirty="0">
                <a:solidFill>
                  <a:schemeClr val="tx1"/>
                </a:solidFill>
                <a:effectLst/>
                <a:latin typeface="+mn-lt"/>
                <a:ea typeface="+mn-ea"/>
                <a:cs typeface="+mn-cs"/>
              </a:rPr>
              <a:t>sharing his/her wishes, values and beliefs through conversations with </a:t>
            </a:r>
            <a:r>
              <a:rPr lang="en-CA" sz="1200" kern="1200" dirty="0" smtClean="0">
                <a:solidFill>
                  <a:schemeClr val="tx1"/>
                </a:solidFill>
                <a:effectLst/>
                <a:latin typeface="+mn-lt"/>
                <a:ea typeface="+mn-ea"/>
                <a:cs typeface="+mn-cs"/>
              </a:rPr>
              <a:t>their </a:t>
            </a:r>
            <a:r>
              <a:rPr lang="en-CA" sz="1200" kern="1200" dirty="0">
                <a:solidFill>
                  <a:schemeClr val="tx1"/>
                </a:solidFill>
                <a:effectLst/>
                <a:latin typeface="+mn-lt"/>
                <a:ea typeface="+mn-ea"/>
                <a:cs typeface="+mn-cs"/>
              </a:rPr>
              <a:t>SDM(s) and others that clarify his/her wishes, values and beliefs, and more generally how he/she would like to be cared for in the event of mental incapacity.</a:t>
            </a:r>
          </a:p>
          <a:p>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Some examples of what someone may share may be: </a:t>
            </a:r>
          </a:p>
          <a:p>
            <a:pPr lvl="1"/>
            <a:r>
              <a:rPr lang="en-CA" i="1" kern="1200" dirty="0">
                <a:solidFill>
                  <a:schemeClr val="tx1"/>
                </a:solidFill>
                <a:effectLst/>
                <a:latin typeface="+mn-lt"/>
                <a:ea typeface="+mn-ea"/>
                <a:cs typeface="+mn-cs"/>
              </a:rPr>
              <a:t>What is important to that </a:t>
            </a:r>
            <a:r>
              <a:rPr lang="en-CA" i="1" kern="1200" dirty="0" smtClean="0">
                <a:solidFill>
                  <a:schemeClr val="tx1"/>
                </a:solidFill>
                <a:effectLst/>
                <a:latin typeface="+mn-lt"/>
                <a:ea typeface="+mn-ea"/>
                <a:cs typeface="+mn-cs"/>
              </a:rPr>
              <a:t>person </a:t>
            </a:r>
            <a:r>
              <a:rPr lang="en-CA" i="1" kern="1200" dirty="0">
                <a:solidFill>
                  <a:schemeClr val="tx1"/>
                </a:solidFill>
                <a:effectLst/>
                <a:latin typeface="+mn-lt"/>
                <a:ea typeface="+mn-ea"/>
                <a:cs typeface="+mn-cs"/>
              </a:rPr>
              <a:t>with respect to his or her health? </a:t>
            </a:r>
            <a:endParaRPr lang="en-CA" kern="1200" dirty="0">
              <a:solidFill>
                <a:schemeClr val="tx1"/>
              </a:solidFill>
              <a:effectLst/>
              <a:latin typeface="+mn-lt"/>
              <a:ea typeface="+mn-ea"/>
              <a:cs typeface="+mn-cs"/>
            </a:endParaRPr>
          </a:p>
          <a:p>
            <a:pPr lvl="1"/>
            <a:r>
              <a:rPr lang="en-CA" i="1" kern="1200" dirty="0">
                <a:solidFill>
                  <a:schemeClr val="tx1"/>
                </a:solidFill>
                <a:effectLst/>
                <a:latin typeface="+mn-lt"/>
                <a:ea typeface="+mn-ea"/>
                <a:cs typeface="+mn-cs"/>
              </a:rPr>
              <a:t>What does quality of life </a:t>
            </a:r>
            <a:r>
              <a:rPr lang="en-CA" i="1" kern="1200" dirty="0" smtClean="0">
                <a:solidFill>
                  <a:schemeClr val="tx1"/>
                </a:solidFill>
                <a:effectLst/>
                <a:latin typeface="+mn-lt"/>
                <a:ea typeface="+mn-ea"/>
                <a:cs typeface="+mn-cs"/>
              </a:rPr>
              <a:t>mean/or </a:t>
            </a:r>
            <a:r>
              <a:rPr lang="en-CA" i="1" kern="1200" dirty="0">
                <a:solidFill>
                  <a:schemeClr val="tx1"/>
                </a:solidFill>
                <a:effectLst/>
                <a:latin typeface="+mn-lt"/>
                <a:ea typeface="+mn-ea"/>
                <a:cs typeface="+mn-cs"/>
              </a:rPr>
              <a:t>look like to the </a:t>
            </a:r>
            <a:r>
              <a:rPr lang="en-CA" i="1" kern="1200" dirty="0" smtClean="0">
                <a:solidFill>
                  <a:schemeClr val="tx1"/>
                </a:solidFill>
                <a:effectLst/>
                <a:latin typeface="+mn-lt"/>
                <a:ea typeface="+mn-ea"/>
                <a:cs typeface="+mn-cs"/>
              </a:rPr>
              <a:t>resident? </a:t>
            </a:r>
            <a:endParaRPr lang="en-CA"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These </a:t>
            </a:r>
            <a:r>
              <a:rPr lang="en-CA" sz="1200" kern="1200" dirty="0" smtClean="0">
                <a:solidFill>
                  <a:schemeClr val="tx1"/>
                </a:solidFill>
                <a:effectLst/>
                <a:latin typeface="+mn-lt"/>
                <a:ea typeface="+mn-ea"/>
                <a:cs typeface="+mn-cs"/>
              </a:rPr>
              <a:t>conversations (the </a:t>
            </a:r>
            <a:r>
              <a:rPr lang="en-CA" sz="1200" kern="1200" dirty="0">
                <a:solidFill>
                  <a:schemeClr val="tx1"/>
                </a:solidFill>
                <a:effectLst/>
                <a:latin typeface="+mn-lt"/>
                <a:ea typeface="+mn-ea"/>
                <a:cs typeface="+mn-cs"/>
              </a:rPr>
              <a:t>wishes and explanations of a </a:t>
            </a:r>
            <a:r>
              <a:rPr lang="en-CA" sz="1200" kern="1200" dirty="0" smtClean="0">
                <a:solidFill>
                  <a:schemeClr val="tx1"/>
                </a:solidFill>
                <a:effectLst/>
                <a:latin typeface="+mn-lt"/>
                <a:ea typeface="+mn-ea"/>
                <a:cs typeface="+mn-cs"/>
              </a:rPr>
              <a:t>resident’s values, beliefs</a:t>
            </a:r>
            <a:r>
              <a:rPr lang="en-CA" dirty="0"/>
              <a:t>)</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guide the SDM(s) to understand:</a:t>
            </a:r>
          </a:p>
          <a:p>
            <a:pPr lvl="1"/>
            <a:r>
              <a:rPr lang="en-CA" i="1" dirty="0"/>
              <a:t>W</a:t>
            </a:r>
            <a:r>
              <a:rPr lang="en-CA" i="1" kern="1200" dirty="0" smtClean="0">
                <a:solidFill>
                  <a:schemeClr val="tx1"/>
                </a:solidFill>
                <a:effectLst/>
                <a:latin typeface="+mn-lt"/>
                <a:ea typeface="+mn-ea"/>
                <a:cs typeface="+mn-cs"/>
              </a:rPr>
              <a:t>ho </a:t>
            </a:r>
            <a:r>
              <a:rPr lang="en-CA" i="1" kern="1200" dirty="0">
                <a:solidFill>
                  <a:schemeClr val="tx1"/>
                </a:solidFill>
                <a:effectLst/>
                <a:latin typeface="+mn-lt"/>
                <a:ea typeface="+mn-ea"/>
                <a:cs typeface="+mn-cs"/>
              </a:rPr>
              <a:t>the </a:t>
            </a:r>
            <a:r>
              <a:rPr lang="en-CA" i="1" kern="1200" dirty="0" smtClean="0">
                <a:solidFill>
                  <a:schemeClr val="tx1"/>
                </a:solidFill>
                <a:effectLst/>
                <a:latin typeface="+mn-lt"/>
                <a:ea typeface="+mn-ea"/>
                <a:cs typeface="+mn-cs"/>
              </a:rPr>
              <a:t>resident </a:t>
            </a:r>
            <a:r>
              <a:rPr lang="en-CA" i="1" kern="1200" dirty="0">
                <a:solidFill>
                  <a:schemeClr val="tx1"/>
                </a:solidFill>
                <a:effectLst/>
                <a:latin typeface="+mn-lt"/>
                <a:ea typeface="+mn-ea"/>
                <a:cs typeface="+mn-cs"/>
              </a:rPr>
              <a:t>is, </a:t>
            </a:r>
            <a:endParaRPr lang="en-CA" kern="1200" dirty="0">
              <a:solidFill>
                <a:schemeClr val="tx1"/>
              </a:solidFill>
              <a:effectLst/>
              <a:latin typeface="+mn-lt"/>
              <a:ea typeface="+mn-ea"/>
              <a:cs typeface="+mn-cs"/>
            </a:endParaRPr>
          </a:p>
          <a:p>
            <a:pPr lvl="1"/>
            <a:r>
              <a:rPr lang="en-CA" i="1" dirty="0"/>
              <a:t>H</a:t>
            </a:r>
            <a:r>
              <a:rPr lang="en-CA" i="1" kern="1200" dirty="0" smtClean="0">
                <a:solidFill>
                  <a:schemeClr val="tx1"/>
                </a:solidFill>
                <a:effectLst/>
                <a:latin typeface="+mn-lt"/>
                <a:ea typeface="+mn-ea"/>
                <a:cs typeface="+mn-cs"/>
              </a:rPr>
              <a:t>ow </a:t>
            </a:r>
            <a:r>
              <a:rPr lang="en-CA" i="1" kern="1200" dirty="0">
                <a:solidFill>
                  <a:schemeClr val="tx1"/>
                </a:solidFill>
                <a:effectLst/>
                <a:latin typeface="+mn-lt"/>
                <a:ea typeface="+mn-ea"/>
                <a:cs typeface="+mn-cs"/>
              </a:rPr>
              <a:t>they would make choices for themselves, </a:t>
            </a:r>
            <a:endParaRPr lang="en-CA" kern="1200" dirty="0">
              <a:solidFill>
                <a:schemeClr val="tx1"/>
              </a:solidFill>
              <a:effectLst/>
              <a:latin typeface="+mn-lt"/>
              <a:ea typeface="+mn-ea"/>
              <a:cs typeface="+mn-cs"/>
            </a:endParaRPr>
          </a:p>
          <a:p>
            <a:pPr lvl="1"/>
            <a:r>
              <a:rPr lang="en-CA" i="1" dirty="0"/>
              <a:t>W</a:t>
            </a:r>
            <a:r>
              <a:rPr lang="en-CA" i="1" kern="1200" dirty="0" smtClean="0">
                <a:solidFill>
                  <a:schemeClr val="tx1"/>
                </a:solidFill>
                <a:effectLst/>
                <a:latin typeface="+mn-lt"/>
                <a:ea typeface="+mn-ea"/>
                <a:cs typeface="+mn-cs"/>
              </a:rPr>
              <a:t>hat </a:t>
            </a:r>
            <a:r>
              <a:rPr lang="en-CA" i="1" kern="1200" dirty="0">
                <a:solidFill>
                  <a:schemeClr val="tx1"/>
                </a:solidFill>
                <a:effectLst/>
                <a:latin typeface="+mn-lt"/>
                <a:ea typeface="+mn-ea"/>
                <a:cs typeface="+mn-cs"/>
              </a:rPr>
              <a:t>they think is important and what would have influenced their decision making.</a:t>
            </a:r>
            <a:endParaRPr lang="en-CA"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b="1" u="sng" dirty="0"/>
          </a:p>
          <a:p>
            <a:r>
              <a:rPr lang="en-CA" sz="1200" b="1" u="sng" kern="1200" dirty="0" smtClean="0">
                <a:solidFill>
                  <a:schemeClr val="tx1"/>
                </a:solidFill>
                <a:effectLst/>
              </a:rPr>
              <a:t>Additional </a:t>
            </a:r>
            <a:r>
              <a:rPr lang="en-CA" b="1" u="sng" dirty="0"/>
              <a:t>N</a:t>
            </a:r>
            <a:r>
              <a:rPr lang="en-CA" sz="1200" b="1" u="sng" kern="1200" dirty="0" smtClean="0">
                <a:solidFill>
                  <a:schemeClr val="tx1"/>
                </a:solidFill>
                <a:effectLst/>
              </a:rPr>
              <a:t>otes (if needed)</a:t>
            </a:r>
            <a:endParaRPr lang="en-CA" sz="1200" b="1" u="sng" kern="1200" dirty="0">
              <a:solidFill>
                <a:schemeClr val="tx1"/>
              </a:solidFill>
              <a:effectLst/>
            </a:endParaRPr>
          </a:p>
          <a:p>
            <a:r>
              <a:rPr lang="en-CA" sz="1200" kern="1200" dirty="0" smtClean="0">
                <a:solidFill>
                  <a:schemeClr val="tx1"/>
                </a:solidFill>
                <a:effectLst/>
                <a:latin typeface="+mn-lt"/>
                <a:ea typeface="+mn-ea"/>
                <a:cs typeface="+mn-cs"/>
              </a:rPr>
              <a:t>What </a:t>
            </a:r>
            <a:r>
              <a:rPr lang="en-CA" sz="1200" kern="1200" dirty="0">
                <a:solidFill>
                  <a:schemeClr val="tx1"/>
                </a:solidFill>
                <a:effectLst/>
                <a:latin typeface="+mn-lt"/>
                <a:ea typeface="+mn-ea"/>
                <a:cs typeface="+mn-cs"/>
              </a:rPr>
              <a:t>do we mean by wishes, values and beliefs? </a:t>
            </a:r>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b="1" kern="1200" dirty="0">
                <a:solidFill>
                  <a:schemeClr val="tx1"/>
                </a:solidFill>
                <a:effectLst/>
                <a:latin typeface="+mn-lt"/>
                <a:ea typeface="+mn-ea"/>
                <a:cs typeface="+mn-cs"/>
              </a:rPr>
              <a:t>Wishes</a:t>
            </a:r>
            <a:r>
              <a:rPr lang="en-CA" kern="1200" dirty="0">
                <a:solidFill>
                  <a:schemeClr val="tx1"/>
                </a:solidFill>
                <a:effectLst/>
                <a:latin typeface="+mn-lt"/>
                <a:ea typeface="+mn-ea"/>
                <a:cs typeface="+mn-cs"/>
              </a:rPr>
              <a:t> – are speculations or ‘what if’ scenarios </a:t>
            </a:r>
            <a:r>
              <a:rPr lang="en-CA" i="1" kern="1200" dirty="0">
                <a:solidFill>
                  <a:schemeClr val="tx1"/>
                </a:solidFill>
                <a:effectLst/>
                <a:latin typeface="+mn-lt"/>
                <a:ea typeface="+mn-ea"/>
                <a:cs typeface="+mn-cs"/>
              </a:rPr>
              <a:t>(e.g., if I am in pain…, if that happens to me…)</a:t>
            </a:r>
            <a:r>
              <a:rPr lang="en-CA" kern="1200" dirty="0">
                <a:solidFill>
                  <a:schemeClr val="tx1"/>
                </a:solidFill>
                <a:effectLst/>
                <a:latin typeface="+mn-lt"/>
                <a:ea typeface="+mn-ea"/>
                <a:cs typeface="+mn-cs"/>
              </a:rPr>
              <a:t>; wishes are based on beliefs, values and goals; wishes may be based on a known </a:t>
            </a:r>
            <a:r>
              <a:rPr lang="en-CA" kern="1200" dirty="0" smtClean="0">
                <a:solidFill>
                  <a:schemeClr val="tx1"/>
                </a:solidFill>
                <a:effectLst/>
                <a:latin typeface="+mn-lt"/>
                <a:ea typeface="+mn-ea"/>
                <a:cs typeface="+mn-cs"/>
              </a:rPr>
              <a:t>condition</a:t>
            </a:r>
          </a:p>
          <a:p>
            <a:pPr marL="171450" indent="-171450">
              <a:buFont typeface="Arial" panose="020B0604020202020204" pitchFamily="34" charset="0"/>
              <a:buChar char="•"/>
            </a:pPr>
            <a:endParaRPr lang="en-CA" sz="500" kern="1200" dirty="0">
              <a:solidFill>
                <a:schemeClr val="tx1"/>
              </a:solidFill>
              <a:effectLst/>
              <a:latin typeface="+mn-lt"/>
              <a:ea typeface="+mn-ea"/>
              <a:cs typeface="+mn-cs"/>
            </a:endParaRPr>
          </a:p>
          <a:p>
            <a:pPr marL="171450" indent="-171450">
              <a:buFont typeface="Arial" panose="020B0604020202020204" pitchFamily="34" charset="0"/>
              <a:buChar char="•"/>
            </a:pPr>
            <a:r>
              <a:rPr lang="en-CA" b="1" kern="1200" dirty="0">
                <a:solidFill>
                  <a:schemeClr val="tx1"/>
                </a:solidFill>
                <a:effectLst/>
                <a:latin typeface="+mn-lt"/>
                <a:ea typeface="+mn-ea"/>
                <a:cs typeface="+mn-cs"/>
              </a:rPr>
              <a:t>Beliefs</a:t>
            </a:r>
            <a:r>
              <a:rPr lang="en-CA" kern="1200" dirty="0">
                <a:solidFill>
                  <a:schemeClr val="tx1"/>
                </a:solidFill>
                <a:effectLst/>
                <a:latin typeface="+mn-lt"/>
                <a:ea typeface="+mn-ea"/>
                <a:cs typeface="+mn-cs"/>
              </a:rPr>
              <a:t> – </a:t>
            </a:r>
            <a:r>
              <a:rPr lang="en-CA" i="1" kern="1200" dirty="0">
                <a:solidFill>
                  <a:schemeClr val="tx1"/>
                </a:solidFill>
                <a:effectLst/>
                <a:latin typeface="+mn-lt"/>
                <a:ea typeface="+mn-ea"/>
                <a:cs typeface="+mn-cs"/>
              </a:rPr>
              <a:t> </a:t>
            </a:r>
            <a:r>
              <a:rPr lang="en-CA" kern="1200" dirty="0">
                <a:solidFill>
                  <a:schemeClr val="tx1"/>
                </a:solidFill>
                <a:effectLst/>
                <a:latin typeface="+mn-lt"/>
                <a:ea typeface="+mn-ea"/>
                <a:cs typeface="+mn-cs"/>
              </a:rPr>
              <a:t>are what an individual accepts as true or real; a firmly held opinion (e.g., religious; no blood transfusions for Jehovah’s Witness; maintaining consciousness is essential to my life so I won’t take medication that affects my consciousness</a:t>
            </a:r>
            <a:r>
              <a:rPr lang="en-CA"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CA" kern="1200" dirty="0">
              <a:solidFill>
                <a:schemeClr val="tx1"/>
              </a:solidFill>
              <a:effectLst/>
              <a:latin typeface="+mn-lt"/>
              <a:ea typeface="+mn-ea"/>
              <a:cs typeface="+mn-cs"/>
            </a:endParaRPr>
          </a:p>
          <a:p>
            <a:pPr marL="171450" indent="-171450">
              <a:buFont typeface="Arial" panose="020B0604020202020204" pitchFamily="34" charset="0"/>
              <a:buChar char="•"/>
            </a:pPr>
            <a:r>
              <a:rPr lang="en-CA" b="1" kern="1200" dirty="0">
                <a:solidFill>
                  <a:schemeClr val="tx1"/>
                </a:solidFill>
                <a:effectLst/>
                <a:latin typeface="+mn-lt"/>
                <a:ea typeface="+mn-ea"/>
                <a:cs typeface="+mn-cs"/>
              </a:rPr>
              <a:t>Values</a:t>
            </a:r>
            <a:r>
              <a:rPr lang="en-CA" i="1" kern="1200" dirty="0">
                <a:solidFill>
                  <a:schemeClr val="tx1"/>
                </a:solidFill>
                <a:effectLst/>
                <a:latin typeface="+mn-lt"/>
                <a:ea typeface="+mn-ea"/>
                <a:cs typeface="+mn-cs"/>
              </a:rPr>
              <a:t> – </a:t>
            </a:r>
            <a:r>
              <a:rPr lang="en-CA" kern="1200" dirty="0">
                <a:solidFill>
                  <a:schemeClr val="tx1"/>
                </a:solidFill>
                <a:effectLst/>
                <a:latin typeface="+mn-lt"/>
                <a:ea typeface="+mn-ea"/>
                <a:cs typeface="+mn-cs"/>
              </a:rPr>
              <a:t>are an individual’s judgement of what is important in life </a:t>
            </a:r>
            <a:r>
              <a:rPr lang="en-CA" i="1" kern="1200" dirty="0">
                <a:solidFill>
                  <a:schemeClr val="tx1"/>
                </a:solidFill>
                <a:effectLst/>
                <a:latin typeface="+mn-lt"/>
                <a:ea typeface="+mn-ea"/>
                <a:cs typeface="+mn-cs"/>
              </a:rPr>
              <a:t>(e.g., dignity – to be clean, tidy; independence – to be able to care for themselves)</a:t>
            </a:r>
            <a:endParaRPr lang="en-CA" dirty="0"/>
          </a:p>
        </p:txBody>
      </p:sp>
    </p:spTree>
    <p:extLst>
      <p:ext uri="{BB962C8B-B14F-4D97-AF65-F5344CB8AC3E}">
        <p14:creationId xmlns:p14="http://schemas.microsoft.com/office/powerpoint/2010/main" val="158826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48628" y="3209765"/>
            <a:ext cx="6617932" cy="3471451"/>
          </a:xfrm>
        </p:spPr>
        <p:txBody>
          <a:bodyPr/>
          <a:lstStyle/>
          <a:p>
            <a:r>
              <a:rPr lang="en-CA" dirty="0" smtClean="0"/>
              <a:t>In order to fully understand ACP and its connection with health care consent in Ontario,</a:t>
            </a:r>
            <a:r>
              <a:rPr lang="en-CA" baseline="0" dirty="0" smtClean="0"/>
              <a:t> it </a:t>
            </a:r>
            <a:r>
              <a:rPr lang="en-CA" baseline="0" smtClean="0"/>
              <a:t>is important </a:t>
            </a:r>
            <a:r>
              <a:rPr lang="en-CA" dirty="0" smtClean="0"/>
              <a:t>to also look at some of the common misunderstanding about ACP</a:t>
            </a:r>
          </a:p>
          <a:p>
            <a:endParaRPr lang="en-CA" dirty="0" smtClean="0"/>
          </a:p>
          <a:p>
            <a:pPr marL="171450" indent="-171450">
              <a:buFont typeface="Arial" panose="020B0604020202020204" pitchFamily="34" charset="0"/>
              <a:buChar char="•"/>
            </a:pPr>
            <a:r>
              <a:rPr lang="en-CA" dirty="0" smtClean="0"/>
              <a:t>First, ACP </a:t>
            </a:r>
            <a:r>
              <a:rPr lang="en-CA" b="1" u="sng" dirty="0"/>
              <a:t>is not</a:t>
            </a:r>
            <a:r>
              <a:rPr lang="en-CA" dirty="0"/>
              <a:t> </a:t>
            </a:r>
            <a:r>
              <a:rPr lang="en-CA" dirty="0" smtClean="0"/>
              <a:t>about making health care decisions/ is</a:t>
            </a:r>
            <a:r>
              <a:rPr lang="en-CA" baseline="0" dirty="0" smtClean="0"/>
              <a:t> not </a:t>
            </a:r>
            <a:r>
              <a:rPr lang="en-CA" dirty="0" smtClean="0"/>
              <a:t>informed </a:t>
            </a:r>
            <a:r>
              <a:rPr lang="en-CA" dirty="0"/>
              <a:t>consent to </a:t>
            </a:r>
            <a:r>
              <a:rPr lang="en-CA" dirty="0" smtClean="0"/>
              <a:t>treatment</a:t>
            </a:r>
            <a:endParaRPr lang="en-CA" dirty="0"/>
          </a:p>
          <a:p>
            <a:pPr marL="628650" lvl="1" indent="-171450">
              <a:buFont typeface="Arial" panose="020B0604020202020204" pitchFamily="34" charset="0"/>
              <a:buChar char="•"/>
            </a:pPr>
            <a:r>
              <a:rPr lang="en-CA" dirty="0" smtClean="0"/>
              <a:t>Except </a:t>
            </a:r>
            <a:r>
              <a:rPr lang="en-CA" dirty="0"/>
              <a:t>in emergencies, health care providers must always obtain informed consent from </a:t>
            </a:r>
            <a:r>
              <a:rPr lang="en-CA" dirty="0" smtClean="0"/>
              <a:t>resident </a:t>
            </a:r>
            <a:r>
              <a:rPr lang="en-CA" dirty="0"/>
              <a:t>or an incapable </a:t>
            </a:r>
            <a:r>
              <a:rPr lang="en-CA" dirty="0" smtClean="0"/>
              <a:t>resident’s </a:t>
            </a:r>
            <a:r>
              <a:rPr lang="en-CA" dirty="0"/>
              <a:t>SDM(s) prior to administering treatment, even if the individual has engaged in ACP. </a:t>
            </a:r>
            <a:endParaRPr lang="en-CA" dirty="0" smtClean="0"/>
          </a:p>
          <a:p>
            <a:pPr marL="628650" lvl="1" indent="-171450">
              <a:buFont typeface="Arial" panose="020B0604020202020204" pitchFamily="34" charset="0"/>
              <a:buChar char="•"/>
            </a:pPr>
            <a:r>
              <a:rPr lang="en-CA" dirty="0" smtClean="0"/>
              <a:t>Advance Care Planning wishes, values</a:t>
            </a:r>
            <a:r>
              <a:rPr lang="en-CA" baseline="0" dirty="0" smtClean="0"/>
              <a:t> </a:t>
            </a:r>
            <a:r>
              <a:rPr lang="en-CA" dirty="0" smtClean="0"/>
              <a:t>beliefs of the patient may be used to inform the conversation about consent although it</a:t>
            </a:r>
            <a:r>
              <a:rPr lang="en-CA" baseline="0" dirty="0" smtClean="0"/>
              <a:t> </a:t>
            </a:r>
            <a:r>
              <a:rPr lang="en-CA" dirty="0" smtClean="0"/>
              <a:t>is not the final consent to any plan of treatment for a person</a:t>
            </a:r>
            <a:endParaRPr lang="en-CA" dirty="0"/>
          </a:p>
          <a:p>
            <a:r>
              <a:rPr lang="en-CA" dirty="0"/>
              <a:t> </a:t>
            </a:r>
          </a:p>
          <a:p>
            <a:pPr marL="171450" indent="-171450">
              <a:buFont typeface="Arial" panose="020B0604020202020204" pitchFamily="34" charset="0"/>
              <a:buChar char="•"/>
            </a:pPr>
            <a:r>
              <a:rPr lang="en-CA" dirty="0"/>
              <a:t>ACP </a:t>
            </a:r>
            <a:r>
              <a:rPr lang="en-CA" b="1" u="sng" dirty="0"/>
              <a:t>is not</a:t>
            </a:r>
            <a:r>
              <a:rPr lang="en-CA" dirty="0"/>
              <a:t> a document/form/checklist to be completed </a:t>
            </a:r>
          </a:p>
          <a:p>
            <a:r>
              <a:rPr lang="en-CA" dirty="0"/>
              <a:t> </a:t>
            </a:r>
          </a:p>
          <a:p>
            <a:pPr marL="171450" indent="-171450">
              <a:buFont typeface="Arial" panose="020B0604020202020204" pitchFamily="34" charset="0"/>
              <a:buChar char="•"/>
            </a:pPr>
            <a:r>
              <a:rPr lang="en-CA" dirty="0" smtClean="0"/>
              <a:t>ACP </a:t>
            </a:r>
            <a:r>
              <a:rPr lang="en-CA" b="1" u="sng" dirty="0"/>
              <a:t>IS</a:t>
            </a:r>
            <a:r>
              <a:rPr lang="en-CA" dirty="0"/>
              <a:t> about identifying an </a:t>
            </a:r>
            <a:r>
              <a:rPr lang="en-CA" dirty="0" smtClean="0"/>
              <a:t>SDM(s) </a:t>
            </a:r>
            <a:r>
              <a:rPr lang="en-CA" dirty="0"/>
              <a:t>and sharing wishes, values and beliefs. It is a process that can help future </a:t>
            </a:r>
            <a:r>
              <a:rPr lang="en-CA" dirty="0" smtClean="0"/>
              <a:t>SDM(s)</a:t>
            </a:r>
            <a:r>
              <a:rPr lang="en-CA" baseline="0" dirty="0" smtClean="0"/>
              <a:t> to guide potential future decision making. </a:t>
            </a:r>
          </a:p>
          <a:p>
            <a:pPr marL="0" indent="0">
              <a:buFont typeface="Arial" panose="020B0604020202020204" pitchFamily="34" charset="0"/>
              <a:buNone/>
            </a:pPr>
            <a:endParaRPr lang="en-CA" b="1" u="sng" baseline="0" dirty="0" smtClean="0"/>
          </a:p>
          <a:p>
            <a:pPr marL="0" indent="0">
              <a:buFont typeface="Arial" panose="020B0604020202020204" pitchFamily="34" charset="0"/>
              <a:buNone/>
            </a:pPr>
            <a:r>
              <a:rPr lang="en-CA" b="1" u="sng" dirty="0" smtClean="0"/>
              <a:t>Additional Notes (if needed):</a:t>
            </a:r>
          </a:p>
          <a:p>
            <a:r>
              <a:rPr lang="en-CA" dirty="0" smtClean="0"/>
              <a:t>Other </a:t>
            </a:r>
            <a:r>
              <a:rPr lang="en-CA" dirty="0"/>
              <a:t>examples of what </a:t>
            </a:r>
            <a:r>
              <a:rPr lang="en-CA" dirty="0" smtClean="0"/>
              <a:t>ACP is not:</a:t>
            </a:r>
            <a:endParaRPr lang="en-CA" dirty="0"/>
          </a:p>
          <a:p>
            <a:pPr marL="628650" lvl="1" indent="-171450">
              <a:buFont typeface="Arial" panose="020B0604020202020204" pitchFamily="34" charset="0"/>
              <a:buChar char="•"/>
            </a:pPr>
            <a:r>
              <a:rPr lang="en-CA" dirty="0" smtClean="0"/>
              <a:t>One </a:t>
            </a:r>
            <a:r>
              <a:rPr lang="en-CA" dirty="0"/>
              <a:t>conversation only about treatment options with a physician or other Health Care </a:t>
            </a:r>
            <a:r>
              <a:rPr lang="en-CA" dirty="0" smtClean="0"/>
              <a:t>Provider</a:t>
            </a:r>
          </a:p>
          <a:p>
            <a:pPr marL="628650" lvl="1" indent="-171450">
              <a:buFont typeface="Arial" panose="020B0604020202020204" pitchFamily="34" charset="0"/>
              <a:buChar char="•"/>
            </a:pPr>
            <a:r>
              <a:rPr lang="en-CA" dirty="0" smtClean="0"/>
              <a:t>Strictly </a:t>
            </a:r>
            <a:r>
              <a:rPr lang="en-CA" dirty="0"/>
              <a:t>a refusal of medical treatments (e.g., CPR)</a:t>
            </a:r>
          </a:p>
        </p:txBody>
      </p:sp>
    </p:spTree>
    <p:extLst>
      <p:ext uri="{BB962C8B-B14F-4D97-AF65-F5344CB8AC3E}">
        <p14:creationId xmlns:p14="http://schemas.microsoft.com/office/powerpoint/2010/main" val="366814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71488" y="3186905"/>
            <a:ext cx="6605232" cy="5279723"/>
          </a:xfrm>
        </p:spPr>
        <p:txBody>
          <a:bodyPr/>
          <a:lstStyle/>
          <a:p>
            <a:pPr marL="171450" indent="-171450">
              <a:buFont typeface="Arial" panose="020B0604020202020204" pitchFamily="34" charset="0"/>
              <a:buChar char="•"/>
            </a:pPr>
            <a:r>
              <a:rPr lang="en-CA" dirty="0"/>
              <a:t>Treatment taking place in the future is not necessarily </a:t>
            </a:r>
            <a:r>
              <a:rPr lang="en-CA" dirty="0" smtClean="0"/>
              <a:t>ACP.</a:t>
            </a:r>
            <a:endParaRPr lang="en-CA" dirty="0"/>
          </a:p>
          <a:p>
            <a:r>
              <a:rPr lang="en-CA" dirty="0"/>
              <a:t> </a:t>
            </a:r>
          </a:p>
          <a:p>
            <a:pPr marL="171450" indent="-171450">
              <a:buFont typeface="Arial" panose="020B0604020202020204" pitchFamily="34" charset="0"/>
              <a:buChar char="•"/>
            </a:pPr>
            <a:r>
              <a:rPr lang="en-CA" dirty="0"/>
              <a:t>Health Care Providers may get mixed up when they think of a plan of treatment that addresses something that will come to play in the future so they may want to call it “advance care planning” rather than a plan of treatment. </a:t>
            </a:r>
          </a:p>
          <a:p>
            <a:r>
              <a:rPr lang="en-CA" dirty="0"/>
              <a:t> </a:t>
            </a:r>
          </a:p>
          <a:p>
            <a:pPr marL="171450" indent="-171450">
              <a:buFont typeface="Arial" panose="020B0604020202020204" pitchFamily="34" charset="0"/>
              <a:buChar char="•"/>
            </a:pPr>
            <a:r>
              <a:rPr lang="en-CA" dirty="0"/>
              <a:t>Health care providers can get informed consent for treatment taking place in the future as long as it relates to the </a:t>
            </a:r>
            <a:r>
              <a:rPr lang="en-CA" dirty="0" smtClean="0"/>
              <a:t>resident’s </a:t>
            </a:r>
            <a:r>
              <a:rPr lang="en-CA" dirty="0"/>
              <a:t>present health condition </a:t>
            </a:r>
          </a:p>
          <a:p>
            <a:pPr lvl="0"/>
            <a:endParaRPr lang="en-CA" dirty="0"/>
          </a:p>
          <a:p>
            <a:pPr marL="171450" lvl="0" indent="-171450">
              <a:buFont typeface="Arial" panose="020B0604020202020204" pitchFamily="34" charset="0"/>
              <a:buChar char="•"/>
            </a:pPr>
            <a:r>
              <a:rPr lang="en-CA" b="1" dirty="0" smtClean="0"/>
              <a:t>A </a:t>
            </a:r>
            <a:r>
              <a:rPr lang="en-CA" b="1" dirty="0"/>
              <a:t>plan of treatment </a:t>
            </a:r>
            <a:r>
              <a:rPr lang="en-CA" dirty="0"/>
              <a:t>is defined as a plan that is developed by one or more health care practitioners to deal with health problems that are present or likely in the future given the </a:t>
            </a:r>
            <a:r>
              <a:rPr lang="en-CA" dirty="0" smtClean="0"/>
              <a:t>resident’s </a:t>
            </a:r>
            <a:r>
              <a:rPr lang="en-CA" dirty="0"/>
              <a:t>current health condition. Plans of treatment provide for the administration of various treatments or courses of treatment, including withdrawal and withholding of life-sustaining or life-prolonging treatment, in light of the </a:t>
            </a:r>
            <a:r>
              <a:rPr lang="en-CA" dirty="0" smtClean="0"/>
              <a:t>resident’s </a:t>
            </a:r>
            <a:r>
              <a:rPr lang="en-CA" dirty="0"/>
              <a:t>current health </a:t>
            </a:r>
            <a:r>
              <a:rPr lang="en-CA" dirty="0" smtClean="0"/>
              <a:t>condition.</a:t>
            </a:r>
            <a:endParaRPr lang="en-CA" dirty="0"/>
          </a:p>
          <a:p>
            <a:r>
              <a:rPr lang="en-CA" dirty="0"/>
              <a:t> </a:t>
            </a:r>
          </a:p>
          <a:p>
            <a:pPr marL="171450" indent="-171450">
              <a:buFont typeface="Arial" panose="020B0604020202020204" pitchFamily="34" charset="0"/>
              <a:buChar char="•"/>
            </a:pPr>
            <a:r>
              <a:rPr lang="en-CA" dirty="0"/>
              <a:t>This is not </a:t>
            </a:r>
            <a:r>
              <a:rPr lang="en-CA" dirty="0" smtClean="0"/>
              <a:t>ACP </a:t>
            </a:r>
            <a:r>
              <a:rPr lang="en-CA" dirty="0"/>
              <a:t>but is decision making and must meet the requirements of consent for it to be valid.</a:t>
            </a:r>
          </a:p>
          <a:p>
            <a:r>
              <a:rPr lang="en-CA" dirty="0"/>
              <a:t> </a:t>
            </a:r>
          </a:p>
          <a:p>
            <a:pPr marL="171450" indent="-171450">
              <a:buFont typeface="Arial" panose="020B0604020202020204" pitchFamily="34" charset="0"/>
              <a:buChar char="•"/>
            </a:pPr>
            <a:r>
              <a:rPr lang="en-CA" b="1" dirty="0" smtClean="0"/>
              <a:t>Let’s work through an example together to support this concept: </a:t>
            </a:r>
            <a:r>
              <a:rPr lang="en-CA" dirty="0" smtClean="0"/>
              <a:t>A resident </a:t>
            </a:r>
            <a:r>
              <a:rPr lang="en-CA" dirty="0"/>
              <a:t>has ALS and is provided with all the information necessary to make an informed decision about ventilation.  The </a:t>
            </a:r>
            <a:r>
              <a:rPr lang="en-CA" dirty="0" smtClean="0"/>
              <a:t>resident </a:t>
            </a:r>
            <a:r>
              <a:rPr lang="en-CA" dirty="0"/>
              <a:t>is still able to breathe but it is inevitable that the </a:t>
            </a:r>
            <a:r>
              <a:rPr lang="en-CA" dirty="0" smtClean="0"/>
              <a:t>resident </a:t>
            </a:r>
            <a:r>
              <a:rPr lang="en-CA" dirty="0"/>
              <a:t>will require ventilation sometime in the future due to his current health care condition: ALS.  This </a:t>
            </a:r>
            <a:r>
              <a:rPr lang="en-CA" dirty="0" smtClean="0"/>
              <a:t>resident </a:t>
            </a:r>
            <a:r>
              <a:rPr lang="en-CA" dirty="0"/>
              <a:t>can consent to a plan of treatment that either:</a:t>
            </a:r>
          </a:p>
          <a:p>
            <a:pPr lvl="1"/>
            <a:r>
              <a:rPr lang="en-CA" dirty="0" smtClean="0"/>
              <a:t>- provides </a:t>
            </a:r>
            <a:r>
              <a:rPr lang="en-CA" dirty="0"/>
              <a:t>ventilation</a:t>
            </a:r>
          </a:p>
          <a:p>
            <a:pPr lvl="1"/>
            <a:r>
              <a:rPr lang="en-CA" dirty="0" smtClean="0"/>
              <a:t>- withholds </a:t>
            </a:r>
            <a:r>
              <a:rPr lang="en-CA" dirty="0"/>
              <a:t>ventilation </a:t>
            </a:r>
          </a:p>
          <a:p>
            <a:pPr lvl="1"/>
            <a:r>
              <a:rPr lang="en-CA" dirty="0" smtClean="0"/>
              <a:t>- withdraws </a:t>
            </a:r>
            <a:r>
              <a:rPr lang="en-CA" dirty="0"/>
              <a:t>ventilation following a trial period</a:t>
            </a:r>
          </a:p>
        </p:txBody>
      </p:sp>
    </p:spTree>
    <p:extLst>
      <p:ext uri="{BB962C8B-B14F-4D97-AF65-F5344CB8AC3E}">
        <p14:creationId xmlns:p14="http://schemas.microsoft.com/office/powerpoint/2010/main" val="85197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71488" y="3186905"/>
            <a:ext cx="6584912" cy="5279723"/>
          </a:xfrm>
        </p:spPr>
        <p:txBody>
          <a:bodyPr/>
          <a:lstStyle/>
          <a:p>
            <a:pPr marL="171450" indent="-171450">
              <a:buFont typeface="Arial" panose="020B0604020202020204" pitchFamily="34" charset="0"/>
              <a:buChar char="•"/>
            </a:pPr>
            <a:r>
              <a:rPr lang="en-CA" dirty="0"/>
              <a:t>The terms </a:t>
            </a:r>
            <a:r>
              <a:rPr lang="en-CA" dirty="0" smtClean="0"/>
              <a:t>“Advance Directives” </a:t>
            </a:r>
            <a:r>
              <a:rPr lang="en-CA" dirty="0"/>
              <a:t>and </a:t>
            </a:r>
            <a:r>
              <a:rPr lang="en-CA" dirty="0" smtClean="0"/>
              <a:t>“Living Wills” </a:t>
            </a:r>
            <a:r>
              <a:rPr lang="en-CA" dirty="0"/>
              <a:t>are not legally defined in Ontario law. </a:t>
            </a:r>
          </a:p>
          <a:p>
            <a:r>
              <a:rPr lang="en-CA" dirty="0"/>
              <a:t> </a:t>
            </a:r>
          </a:p>
          <a:p>
            <a:pPr marL="171450" indent="-171450">
              <a:buFont typeface="Arial" panose="020B0604020202020204" pitchFamily="34" charset="0"/>
              <a:buChar char="•"/>
            </a:pPr>
            <a:r>
              <a:rPr lang="en-CA" dirty="0"/>
              <a:t>While heard in common language, these terms have been borrowed from other jurisdictions, countries or </a:t>
            </a:r>
            <a:r>
              <a:rPr lang="en-CA" dirty="0" smtClean="0"/>
              <a:t>provinces.</a:t>
            </a:r>
            <a:r>
              <a:rPr lang="en-CA" baseline="0" dirty="0" smtClean="0"/>
              <a:t> </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The use of these terms,</a:t>
            </a:r>
            <a:r>
              <a:rPr lang="en-CA" baseline="0" dirty="0" smtClean="0"/>
              <a:t> likely a result of having different meanings in different provinces, has led to confusion and misinterpretation in Ontario. On this note, there is work underway provincially focused on language which aims to provide clarity and promote consistent practice. </a:t>
            </a:r>
            <a:endParaRPr lang="en-CA" dirty="0"/>
          </a:p>
          <a:p>
            <a:r>
              <a:rPr lang="en-CA" dirty="0"/>
              <a:t>  </a:t>
            </a:r>
          </a:p>
          <a:p>
            <a:pPr marL="171450" indent="-171450">
              <a:buFont typeface="Arial" panose="020B0604020202020204" pitchFamily="34" charset="0"/>
              <a:buChar char="•"/>
            </a:pPr>
            <a:r>
              <a:rPr lang="en-CA" dirty="0"/>
              <a:t>It is suggested that the terms </a:t>
            </a:r>
            <a:r>
              <a:rPr lang="en-CA" dirty="0" smtClean="0"/>
              <a:t>“Advance Directives” </a:t>
            </a:r>
            <a:r>
              <a:rPr lang="en-CA" dirty="0"/>
              <a:t>and </a:t>
            </a:r>
            <a:r>
              <a:rPr lang="en-CA" dirty="0" smtClean="0"/>
              <a:t>“Living Wills” </a:t>
            </a:r>
            <a:r>
              <a:rPr lang="en-CA" dirty="0"/>
              <a:t>not be used when referring to </a:t>
            </a:r>
            <a:r>
              <a:rPr lang="en-CA" dirty="0" smtClean="0"/>
              <a:t>ACP </a:t>
            </a:r>
            <a:r>
              <a:rPr lang="en-CA" dirty="0"/>
              <a:t>to help avoid incorrect practices</a:t>
            </a:r>
            <a:r>
              <a:rPr lang="en-CA" baseline="0" dirty="0"/>
              <a:t> and misunderstanding</a:t>
            </a:r>
            <a:endParaRPr lang="en-CA" dirty="0"/>
          </a:p>
        </p:txBody>
      </p:sp>
    </p:spTree>
    <p:extLst>
      <p:ext uri="{BB962C8B-B14F-4D97-AF65-F5344CB8AC3E}">
        <p14:creationId xmlns:p14="http://schemas.microsoft.com/office/powerpoint/2010/main" val="243382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71488" y="3186905"/>
            <a:ext cx="6625552" cy="8700295"/>
          </a:xfrm>
        </p:spPr>
        <p:txBody>
          <a:bodyPr/>
          <a:lstStyle/>
          <a:p>
            <a:pPr marL="171450" indent="-171450">
              <a:buFont typeface="Arial" panose="020B0604020202020204" pitchFamily="34" charset="0"/>
              <a:buChar char="•"/>
            </a:pPr>
            <a:r>
              <a:rPr lang="en-US" dirty="0" smtClean="0"/>
              <a:t>This</a:t>
            </a:r>
            <a:r>
              <a:rPr lang="en-CA" dirty="0"/>
              <a:t> </a:t>
            </a:r>
            <a:r>
              <a:rPr lang="en-US" dirty="0"/>
              <a:t> visual is to assist in </a:t>
            </a:r>
            <a:r>
              <a:rPr lang="en-US" dirty="0" smtClean="0"/>
              <a:t>understanding of</a:t>
            </a:r>
            <a:r>
              <a:rPr lang="en-US" baseline="0" dirty="0" smtClean="0"/>
              <a:t> how/where ACP fits in relation to health care decision making in Ontario. </a:t>
            </a:r>
            <a:endParaRPr lang="en-US" dirty="0" smtClean="0"/>
          </a:p>
          <a:p>
            <a:pPr marL="0" indent="0">
              <a:buFont typeface="Arial" panose="020B0604020202020204" pitchFamily="34" charset="0"/>
              <a:buNone/>
            </a:pPr>
            <a:r>
              <a:rPr lang="en-CA" dirty="0"/>
              <a:t> </a:t>
            </a:r>
          </a:p>
          <a:p>
            <a:pPr marL="0" indent="0">
              <a:buFont typeface="Arial" panose="020B0604020202020204" pitchFamily="34" charset="0"/>
              <a:buNone/>
            </a:pPr>
            <a:r>
              <a:rPr lang="en-CA" b="1" u="sng" dirty="0"/>
              <a:t>Advance Care </a:t>
            </a:r>
            <a:r>
              <a:rPr lang="en-CA" b="1" u="sng" dirty="0" smtClean="0"/>
              <a:t>Planning</a:t>
            </a:r>
          </a:p>
          <a:p>
            <a:pPr marL="0" lvl="0" indent="0">
              <a:buFont typeface="Arial" panose="020B0604020202020204" pitchFamily="34" charset="0"/>
              <a:buNone/>
            </a:pPr>
            <a:r>
              <a:rPr lang="en-CA" b="1" dirty="0" smtClean="0"/>
              <a:t>Focus:</a:t>
            </a:r>
            <a:r>
              <a:rPr lang="en-CA" b="1" baseline="0" dirty="0" smtClean="0"/>
              <a:t> </a:t>
            </a:r>
            <a:r>
              <a:rPr lang="en-CA" b="0" baseline="0" dirty="0" smtClean="0"/>
              <a:t>The future clinical context/future care</a:t>
            </a:r>
          </a:p>
          <a:p>
            <a:pPr marL="0" lvl="0" indent="0">
              <a:buFont typeface="Arial" panose="020B0604020202020204" pitchFamily="34" charset="0"/>
              <a:buNone/>
            </a:pPr>
            <a:r>
              <a:rPr lang="en-CA" b="1" dirty="0" smtClean="0"/>
              <a:t>Who: </a:t>
            </a:r>
            <a:r>
              <a:rPr lang="en-CA" b="0" dirty="0" smtClean="0"/>
              <a:t>Only</a:t>
            </a:r>
            <a:r>
              <a:rPr lang="en-CA" b="0" baseline="0" dirty="0" smtClean="0"/>
              <a:t> mentally capable people can ACP for themselves (</a:t>
            </a:r>
            <a:r>
              <a:rPr lang="en-CA" b="0" i="1" u="none" baseline="0" dirty="0" smtClean="0"/>
              <a:t>ie. SDM(s) cannot appoint a new SDM for someone or express wishes)</a:t>
            </a:r>
            <a:endParaRPr lang="en-CA" b="1" dirty="0" smtClean="0"/>
          </a:p>
          <a:p>
            <a:pPr marL="0" lvl="0" indent="0">
              <a:buFont typeface="Arial" panose="020B0604020202020204" pitchFamily="34" charset="0"/>
              <a:buNone/>
            </a:pPr>
            <a:r>
              <a:rPr lang="en-CA" b="1" dirty="0" smtClean="0"/>
              <a:t>Outcome(s):</a:t>
            </a:r>
          </a:p>
          <a:p>
            <a:pPr marL="457200" lvl="1" indent="0">
              <a:buFont typeface="Arial" panose="020B0604020202020204" pitchFamily="34" charset="0"/>
              <a:buNone/>
            </a:pPr>
            <a:r>
              <a:rPr lang="en-CA" baseline="0" dirty="0" smtClean="0"/>
              <a:t>a) To identify the SDM(s), </a:t>
            </a:r>
          </a:p>
          <a:p>
            <a:pPr marL="457200" lvl="1" indent="0">
              <a:buFont typeface="Arial" panose="020B0604020202020204" pitchFamily="34" charset="0"/>
              <a:buNone/>
            </a:pPr>
            <a:r>
              <a:rPr lang="en-CA" baseline="0" dirty="0" smtClean="0"/>
              <a:t>b) T</a:t>
            </a:r>
            <a:r>
              <a:rPr lang="en-CA" dirty="0" smtClean="0"/>
              <a:t>o identify</a:t>
            </a:r>
            <a:r>
              <a:rPr lang="en-CA" baseline="0" dirty="0" smtClean="0"/>
              <a:t> resident</a:t>
            </a:r>
            <a:r>
              <a:rPr lang="en-CA" dirty="0" smtClean="0"/>
              <a:t> </a:t>
            </a:r>
            <a:r>
              <a:rPr lang="en-CA" dirty="0"/>
              <a:t>wishes</a:t>
            </a:r>
            <a:r>
              <a:rPr lang="en-CA" dirty="0" smtClean="0"/>
              <a:t>, values and beliefs, and  </a:t>
            </a:r>
          </a:p>
          <a:p>
            <a:pPr marL="457200" lvl="1" indent="0">
              <a:buFont typeface="Arial" panose="020B0604020202020204" pitchFamily="34" charset="0"/>
              <a:buNone/>
            </a:pPr>
            <a:r>
              <a:rPr lang="en-CA" dirty="0" smtClean="0"/>
              <a:t>c) To prepare </a:t>
            </a:r>
            <a:r>
              <a:rPr lang="en-CA" dirty="0"/>
              <a:t>the </a:t>
            </a:r>
            <a:r>
              <a:rPr lang="en-CA" dirty="0" smtClean="0"/>
              <a:t>SDM(s) </a:t>
            </a:r>
            <a:r>
              <a:rPr lang="en-CA" dirty="0"/>
              <a:t>for future decision-making. </a:t>
            </a:r>
            <a:endParaRPr lang="en-CA" dirty="0" smtClean="0"/>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ACP </a:t>
            </a:r>
            <a:r>
              <a:rPr lang="en-CA" dirty="0"/>
              <a:t>is the process of talking about wishes, values and beliefs that would guide the future </a:t>
            </a:r>
            <a:r>
              <a:rPr lang="en-CA" dirty="0" smtClean="0"/>
              <a:t>SDM(s) </a:t>
            </a:r>
            <a:r>
              <a:rPr lang="en-CA" dirty="0"/>
              <a:t>when they would be called upon to make treatment decisions on a </a:t>
            </a:r>
            <a:r>
              <a:rPr lang="en-CA" dirty="0" smtClean="0"/>
              <a:t>resident’s </a:t>
            </a:r>
            <a:r>
              <a:rPr lang="en-CA" dirty="0"/>
              <a:t>behalf</a:t>
            </a:r>
            <a:r>
              <a:rPr lang="en-CA" dirty="0" smtClean="0"/>
              <a:t>.</a:t>
            </a:r>
          </a:p>
          <a:p>
            <a:pPr marL="171450" lvl="0" indent="-171450">
              <a:buFont typeface="Arial" panose="020B0604020202020204" pitchFamily="34" charset="0"/>
              <a:buChar char="•"/>
            </a:pPr>
            <a:r>
              <a:rPr lang="en-CA" dirty="0" smtClean="0"/>
              <a:t>The</a:t>
            </a:r>
            <a:r>
              <a:rPr lang="en-CA" baseline="0" dirty="0" smtClean="0"/>
              <a:t> ACP process is not focused on consent/making health care decisions but the information shared within these conversations could be used in the future to inform goals of care discussions and/or consent discussions</a:t>
            </a:r>
            <a:endParaRPr lang="en-CA" dirty="0" smtClean="0"/>
          </a:p>
          <a:p>
            <a:pPr marL="0" indent="0">
              <a:buFont typeface="Arial" panose="020B0604020202020204" pitchFamily="34" charset="0"/>
              <a:buNone/>
            </a:pPr>
            <a:endParaRPr lang="en-CA" b="1" dirty="0" smtClean="0"/>
          </a:p>
          <a:p>
            <a:r>
              <a:rPr lang="en-CA" b="1" dirty="0" smtClean="0"/>
              <a:t>Once</a:t>
            </a:r>
            <a:r>
              <a:rPr lang="en-CA" b="1" baseline="0" dirty="0" smtClean="0"/>
              <a:t> the threshold of treatment decision making is crossed, the conversations are no longer ACP conversations, but rather are focused on the current care and are either Goals of Care Discussions or Decision Making/Consent Discussions</a:t>
            </a:r>
          </a:p>
          <a:p>
            <a:pPr marL="0" indent="0">
              <a:buFont typeface="Arial" panose="020B0604020202020204" pitchFamily="34" charset="0"/>
              <a:buNone/>
            </a:pPr>
            <a:endParaRPr lang="en-CA" b="0" dirty="0"/>
          </a:p>
          <a:p>
            <a:r>
              <a:rPr lang="en-CA" b="1" u="sng" dirty="0" smtClean="0"/>
              <a:t>Goals </a:t>
            </a:r>
            <a:r>
              <a:rPr lang="en-CA" b="1" u="sng" dirty="0"/>
              <a:t>of Care Discussion (</a:t>
            </a:r>
            <a:r>
              <a:rPr lang="en-CA" b="1" u="sng" dirty="0" err="1"/>
              <a:t>GoC</a:t>
            </a:r>
            <a:r>
              <a:rPr lang="en-CA" b="1" u="sng" dirty="0"/>
              <a:t>) </a:t>
            </a:r>
            <a:endParaRPr lang="en-CA" b="1" u="sng" dirty="0" smtClean="0"/>
          </a:p>
          <a:p>
            <a:r>
              <a:rPr lang="en-CA" b="1" dirty="0" smtClean="0"/>
              <a:t>Focus:</a:t>
            </a:r>
            <a:r>
              <a:rPr lang="en-CA" b="1" baseline="0" dirty="0" smtClean="0"/>
              <a:t> </a:t>
            </a:r>
            <a:r>
              <a:rPr lang="en-CA" b="0" baseline="0" dirty="0" smtClean="0"/>
              <a:t>The current clinical context/current care; </a:t>
            </a:r>
            <a:r>
              <a:rPr lang="en-CA" dirty="0" smtClean="0"/>
              <a:t>These conversations ar</a:t>
            </a:r>
            <a:r>
              <a:rPr lang="en-CA" baseline="0" dirty="0" smtClean="0"/>
              <a:t>e likely triggered by a treatment decision needing to be made.</a:t>
            </a:r>
          </a:p>
          <a:p>
            <a:r>
              <a:rPr lang="en-CA" b="1" baseline="0" dirty="0" smtClean="0"/>
              <a:t>Who: </a:t>
            </a:r>
            <a:r>
              <a:rPr lang="en-CA" b="0" baseline="0" dirty="0" smtClean="0"/>
              <a:t>Mentally capable resident or SDM(s) if resident is not mentally capable</a:t>
            </a:r>
          </a:p>
          <a:p>
            <a:r>
              <a:rPr lang="en-CA" b="1" dirty="0" smtClean="0"/>
              <a:t>Outcome(s):</a:t>
            </a:r>
            <a:r>
              <a:rPr lang="en-CA" b="1" baseline="0" dirty="0" smtClean="0"/>
              <a:t> </a:t>
            </a:r>
            <a:r>
              <a:rPr lang="en-CA" dirty="0" smtClean="0"/>
              <a:t>These discussions</a:t>
            </a:r>
            <a:r>
              <a:rPr lang="en-CA" baseline="0" dirty="0" smtClean="0"/>
              <a:t> are often focused on </a:t>
            </a:r>
            <a:r>
              <a:rPr lang="en-CA" dirty="0" smtClean="0"/>
              <a:t>exploring the</a:t>
            </a:r>
            <a:r>
              <a:rPr lang="en-CA" baseline="0" dirty="0" smtClean="0"/>
              <a:t> </a:t>
            </a:r>
            <a:r>
              <a:rPr lang="en-CA" dirty="0" smtClean="0"/>
              <a:t>resident’s goals, </a:t>
            </a:r>
            <a:r>
              <a:rPr lang="en-CA" dirty="0"/>
              <a:t>assesses readiness and prepares for decision-making. </a:t>
            </a:r>
            <a:endParaRPr lang="en-CA" dirty="0" smtClean="0"/>
          </a:p>
          <a:p>
            <a:endParaRPr lang="en-CA" dirty="0" smtClean="0"/>
          </a:p>
          <a:p>
            <a:pPr marL="171450" indent="-171450">
              <a:buFont typeface="Arial" panose="020B0604020202020204" pitchFamily="34" charset="0"/>
              <a:buChar char="•"/>
            </a:pPr>
            <a:r>
              <a:rPr lang="en-CA" dirty="0" smtClean="0"/>
              <a:t>Goals of Care Discussions are </a:t>
            </a:r>
            <a:r>
              <a:rPr lang="en-CA" dirty="0"/>
              <a:t>generally a communication framework that assists in understanding and assessing the </a:t>
            </a:r>
            <a:r>
              <a:rPr lang="en-CA" dirty="0" smtClean="0"/>
              <a:t>resident’s </a:t>
            </a:r>
            <a:r>
              <a:rPr lang="en-CA" dirty="0"/>
              <a:t>goals for care. (i.e. </a:t>
            </a:r>
            <a:r>
              <a:rPr lang="en-CA" dirty="0" smtClean="0"/>
              <a:t>personal </a:t>
            </a:r>
            <a:r>
              <a:rPr lang="en-CA" dirty="0"/>
              <a:t>and clinical goals</a:t>
            </a:r>
            <a:r>
              <a:rPr lang="en-CA" dirty="0" smtClean="0"/>
              <a:t>)</a:t>
            </a:r>
            <a:r>
              <a:rPr lang="en-CA" baseline="0" dirty="0" smtClean="0"/>
              <a:t> based on a </a:t>
            </a:r>
            <a:r>
              <a:rPr lang="en-CA" b="1" baseline="0" dirty="0" smtClean="0"/>
              <a:t>current clinical context </a:t>
            </a:r>
          </a:p>
          <a:p>
            <a:pPr marL="171450" indent="-171450">
              <a:buFont typeface="Arial" panose="020B0604020202020204" pitchFamily="34" charset="0"/>
              <a:buChar char="•"/>
            </a:pPr>
            <a:r>
              <a:rPr lang="en-CA" baseline="0" dirty="0" smtClean="0"/>
              <a:t>The information from these conversations are used in the moment to directly inform consent discussions</a:t>
            </a:r>
            <a:endParaRPr lang="en-CA" dirty="0" smtClean="0"/>
          </a:p>
          <a:p>
            <a:pPr marL="171450" indent="-171450">
              <a:buFont typeface="Arial" panose="020B0604020202020204" pitchFamily="34" charset="0"/>
              <a:buChar char="•"/>
            </a:pPr>
            <a:endParaRPr lang="en-CA" b="1" dirty="0"/>
          </a:p>
          <a:p>
            <a:r>
              <a:rPr lang="en-CA" b="1" u="sng" dirty="0" smtClean="0"/>
              <a:t>Health </a:t>
            </a:r>
            <a:r>
              <a:rPr lang="en-CA" b="1" u="sng" dirty="0"/>
              <a:t>Care Consent (HCC) or Decision-making </a:t>
            </a:r>
            <a:r>
              <a:rPr lang="en-CA" b="1" u="sng" dirty="0" smtClean="0"/>
              <a:t>Discussion</a:t>
            </a:r>
          </a:p>
          <a:p>
            <a:r>
              <a:rPr lang="en-CA" b="1" dirty="0" smtClean="0"/>
              <a:t>Focus: </a:t>
            </a:r>
            <a:r>
              <a:rPr lang="en-CA" b="0" dirty="0" smtClean="0"/>
              <a:t>The</a:t>
            </a:r>
            <a:r>
              <a:rPr lang="en-CA" b="0" baseline="0" dirty="0" smtClean="0"/>
              <a:t> current clinical context/current care</a:t>
            </a:r>
          </a:p>
          <a:p>
            <a:pPr>
              <a:defRPr/>
            </a:pPr>
            <a:r>
              <a:rPr lang="en-CA" b="1" baseline="0" dirty="0" smtClean="0"/>
              <a:t>Who: </a:t>
            </a:r>
            <a:r>
              <a:rPr lang="en-CA" b="0" baseline="0" dirty="0" smtClean="0"/>
              <a:t>Mentally capable resident or SDM(s) if resident is not mentally capable</a:t>
            </a:r>
          </a:p>
          <a:p>
            <a:pPr>
              <a:defRPr/>
            </a:pPr>
            <a:r>
              <a:rPr lang="en-CA" b="1" dirty="0" smtClean="0"/>
              <a:t>Outcome:</a:t>
            </a:r>
            <a:r>
              <a:rPr lang="en-CA" dirty="0" smtClean="0"/>
              <a:t> These</a:t>
            </a:r>
            <a:r>
              <a:rPr lang="en-CA" baseline="0" dirty="0" smtClean="0"/>
              <a:t> discussions always result in </a:t>
            </a:r>
            <a:r>
              <a:rPr lang="en-CA" dirty="0" smtClean="0"/>
              <a:t>care </a:t>
            </a:r>
            <a:r>
              <a:rPr lang="en-CA" dirty="0"/>
              <a:t>or treatment decision(s). Health care providers are required to get informed consent from a capable </a:t>
            </a:r>
            <a:r>
              <a:rPr lang="en-CA" dirty="0" smtClean="0"/>
              <a:t>resident </a:t>
            </a:r>
            <a:r>
              <a:rPr lang="en-CA" dirty="0"/>
              <a:t>prior to any care or treatment. </a:t>
            </a:r>
            <a:r>
              <a:rPr lang="en-CA" dirty="0" smtClean="0"/>
              <a:t>These conversations </a:t>
            </a:r>
            <a:r>
              <a:rPr lang="en-CA" dirty="0"/>
              <a:t>are focused on a decision regarding a proposed treatment(s) or care plan based on a </a:t>
            </a:r>
            <a:r>
              <a:rPr lang="en-CA" dirty="0" smtClean="0"/>
              <a:t>resident’s </a:t>
            </a:r>
            <a:r>
              <a:rPr lang="en-CA" dirty="0"/>
              <a:t>current condition.</a:t>
            </a:r>
          </a:p>
          <a:p>
            <a:endParaRPr lang="en-CA" dirty="0"/>
          </a:p>
          <a:p>
            <a:r>
              <a:rPr lang="en-CA" dirty="0" smtClean="0"/>
              <a:t>ACP</a:t>
            </a:r>
            <a:r>
              <a:rPr lang="en-CA" baseline="0" dirty="0" smtClean="0"/>
              <a:t> conversations can help inform goals of care/decision making discussions. But, even if resident’s have expressed wishes this does not override the need for consent and should not limit the treatment options offered. Rather, this process can help residents and/or SDM(s) have valuable information that can help inform the decision making process. </a:t>
            </a:r>
            <a:endParaRPr lang="en-CA" dirty="0"/>
          </a:p>
        </p:txBody>
      </p:sp>
    </p:spTree>
    <p:extLst>
      <p:ext uri="{BB962C8B-B14F-4D97-AF65-F5344CB8AC3E}">
        <p14:creationId xmlns:p14="http://schemas.microsoft.com/office/powerpoint/2010/main" val="383106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524597" cy="69421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Notes to Facilitator:</a:t>
            </a:r>
          </a:p>
          <a:p>
            <a:pPr marL="171450" indent="-171450">
              <a:buFont typeface="Wingdings" panose="05000000000000000000" pitchFamily="2" charset="2"/>
              <a:buChar char="Ø"/>
            </a:pPr>
            <a:r>
              <a:rPr lang="en-CA" dirty="0" smtClean="0"/>
              <a:t>Give </a:t>
            </a:r>
            <a:r>
              <a:rPr lang="en-CA" dirty="0"/>
              <a:t>group 1-2 minute to work through the worksheet. </a:t>
            </a:r>
            <a:endParaRPr lang="en-CA" dirty="0" smtClean="0"/>
          </a:p>
          <a:p>
            <a:pPr marL="171450" indent="-171450">
              <a:buFont typeface="Wingdings" panose="05000000000000000000" pitchFamily="2" charset="2"/>
              <a:buChar char="Ø"/>
            </a:pPr>
            <a:r>
              <a:rPr lang="en-CA" dirty="0" smtClean="0"/>
              <a:t>Take </a:t>
            </a:r>
            <a:r>
              <a:rPr lang="en-CA" dirty="0"/>
              <a:t>the opportunity to review the responses together</a:t>
            </a:r>
            <a:r>
              <a:rPr lang="en-CA" dirty="0" smtClean="0"/>
              <a:t>. </a:t>
            </a:r>
            <a:endParaRPr lang="en-CA" dirty="0"/>
          </a:p>
          <a:p>
            <a:r>
              <a:rPr lang="en-CA" baseline="0" dirty="0"/>
              <a:t> </a:t>
            </a:r>
            <a:endParaRPr lang="en-CA" dirty="0"/>
          </a:p>
        </p:txBody>
      </p:sp>
    </p:spTree>
    <p:extLst>
      <p:ext uri="{BB962C8B-B14F-4D97-AF65-F5344CB8AC3E}">
        <p14:creationId xmlns:p14="http://schemas.microsoft.com/office/powerpoint/2010/main" val="262058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88" y="3186905"/>
            <a:ext cx="6674320" cy="5279723"/>
          </a:xfrm>
        </p:spPr>
        <p:txBody>
          <a:bodyPr/>
          <a:lstStyle/>
          <a:p>
            <a:pPr marL="171450" indent="-171450">
              <a:buFont typeface="Arial" panose="020B0604020202020204" pitchFamily="34" charset="0"/>
              <a:buChar char="•"/>
            </a:pPr>
            <a:r>
              <a:rPr lang="en-CA" dirty="0"/>
              <a:t>Only capable </a:t>
            </a:r>
            <a:r>
              <a:rPr lang="en-CA" dirty="0" smtClean="0"/>
              <a:t>residents </a:t>
            </a:r>
            <a:r>
              <a:rPr lang="en-CA" dirty="0"/>
              <a:t>can participate in </a:t>
            </a:r>
            <a:r>
              <a:rPr lang="en-CA" dirty="0" smtClean="0"/>
              <a:t>ACP:</a:t>
            </a:r>
            <a:endParaRPr lang="en-CA" dirty="0"/>
          </a:p>
          <a:p>
            <a:pPr marL="628650" lvl="1" indent="-171450">
              <a:buFont typeface="Arial" panose="020B0604020202020204" pitchFamily="34" charset="0"/>
              <a:buChar char="•"/>
            </a:pPr>
            <a:r>
              <a:rPr lang="en-CA" dirty="0" smtClean="0"/>
              <a:t>SDM(s) </a:t>
            </a:r>
            <a:r>
              <a:rPr lang="en-CA" dirty="0"/>
              <a:t>cannot complete a Power of Attorney for </a:t>
            </a:r>
            <a:r>
              <a:rPr lang="en-CA" dirty="0" smtClean="0"/>
              <a:t>Personal </a:t>
            </a:r>
            <a:r>
              <a:rPr lang="en-CA" dirty="0"/>
              <a:t>Care or express new wishes on behalf of </a:t>
            </a:r>
            <a:r>
              <a:rPr lang="en-CA" dirty="0" smtClean="0"/>
              <a:t>a resident </a:t>
            </a:r>
            <a:endParaRPr lang="en-CA" dirty="0"/>
          </a:p>
          <a:p>
            <a:pPr marL="628650" lvl="1" indent="-171450">
              <a:buFont typeface="Arial" panose="020B0604020202020204" pitchFamily="34" charset="0"/>
              <a:buChar char="•"/>
            </a:pPr>
            <a:r>
              <a:rPr lang="en-CA" dirty="0" smtClean="0"/>
              <a:t>SDM(s) </a:t>
            </a:r>
            <a:r>
              <a:rPr lang="en-CA" dirty="0"/>
              <a:t>can only provide consent on behalf of the </a:t>
            </a:r>
            <a:r>
              <a:rPr lang="en-CA" dirty="0" smtClean="0"/>
              <a:t>resident </a:t>
            </a:r>
            <a:r>
              <a:rPr lang="en-CA" dirty="0"/>
              <a:t>when the</a:t>
            </a:r>
            <a:r>
              <a:rPr lang="en-CA" baseline="0" dirty="0"/>
              <a:t> </a:t>
            </a:r>
            <a:r>
              <a:rPr lang="en-CA" baseline="0" dirty="0" smtClean="0"/>
              <a:t>resident </a:t>
            </a:r>
            <a:r>
              <a:rPr lang="en-CA" baseline="0" dirty="0"/>
              <a:t>is found to be </a:t>
            </a:r>
            <a:r>
              <a:rPr lang="en-CA" dirty="0"/>
              <a:t>mentally incapable </a:t>
            </a:r>
          </a:p>
          <a:p>
            <a:r>
              <a:rPr lang="en-CA" dirty="0"/>
              <a:t> </a:t>
            </a:r>
          </a:p>
          <a:p>
            <a:pPr marL="171450" indent="-171450">
              <a:buFont typeface="Arial" panose="020B0604020202020204" pitchFamily="34" charset="0"/>
              <a:buChar char="•"/>
            </a:pPr>
            <a:r>
              <a:rPr lang="en-CA" dirty="0" smtClean="0"/>
              <a:t>ACP </a:t>
            </a:r>
            <a:r>
              <a:rPr lang="en-CA" dirty="0"/>
              <a:t>is not consent:</a:t>
            </a:r>
          </a:p>
          <a:p>
            <a:pPr marL="628650" lvl="1" indent="-171450">
              <a:buFont typeface="Arial" panose="020B0604020202020204" pitchFamily="34" charset="0"/>
              <a:buChar char="•"/>
            </a:pPr>
            <a:r>
              <a:rPr lang="en-CA" dirty="0"/>
              <a:t>Health care providers must always obtain consent from an individual or </a:t>
            </a:r>
            <a:r>
              <a:rPr lang="en-CA" dirty="0" smtClean="0"/>
              <a:t>SDM(s) </a:t>
            </a:r>
            <a:r>
              <a:rPr lang="en-CA" dirty="0"/>
              <a:t>(if individual is mentally incapable) prior to administering treatment, even if the individual has engaged in </a:t>
            </a:r>
            <a:r>
              <a:rPr lang="en-CA" dirty="0" smtClean="0"/>
              <a:t>ACP.</a:t>
            </a:r>
            <a:endParaRPr lang="en-CA" dirty="0"/>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ACP </a:t>
            </a:r>
            <a:r>
              <a:rPr lang="en-CA" sz="1200" kern="1200" dirty="0">
                <a:solidFill>
                  <a:schemeClr val="tx1"/>
                </a:solidFill>
                <a:effectLst/>
                <a:latin typeface="+mn-lt"/>
                <a:ea typeface="+mn-ea"/>
                <a:cs typeface="+mn-cs"/>
              </a:rPr>
              <a:t>is a process to help the </a:t>
            </a:r>
            <a:r>
              <a:rPr lang="en-CA" sz="1200" kern="1200" dirty="0" smtClean="0">
                <a:solidFill>
                  <a:schemeClr val="tx1"/>
                </a:solidFill>
                <a:effectLst/>
                <a:latin typeface="+mn-lt"/>
                <a:ea typeface="+mn-ea"/>
                <a:cs typeface="+mn-cs"/>
              </a:rPr>
              <a:t>resident </a:t>
            </a:r>
            <a:r>
              <a:rPr lang="en-CA" sz="1200" kern="1200" dirty="0">
                <a:solidFill>
                  <a:schemeClr val="tx1"/>
                </a:solidFill>
                <a:effectLst/>
                <a:latin typeface="+mn-lt"/>
                <a:ea typeface="+mn-ea"/>
                <a:cs typeface="+mn-cs"/>
              </a:rPr>
              <a:t>and their </a:t>
            </a:r>
            <a:r>
              <a:rPr lang="en-CA" sz="1200" kern="1200" dirty="0" smtClean="0">
                <a:solidFill>
                  <a:schemeClr val="tx1"/>
                </a:solidFill>
                <a:effectLst/>
                <a:latin typeface="+mn-lt"/>
                <a:ea typeface="+mn-ea"/>
                <a:cs typeface="+mn-cs"/>
              </a:rPr>
              <a:t>SDM(s) </a:t>
            </a:r>
            <a:r>
              <a:rPr lang="en-CA" sz="1200" kern="1200" dirty="0">
                <a:solidFill>
                  <a:schemeClr val="tx1"/>
                </a:solidFill>
                <a:effectLst/>
                <a:latin typeface="+mn-lt"/>
                <a:ea typeface="+mn-ea"/>
                <a:cs typeface="+mn-cs"/>
              </a:rPr>
              <a:t>prepare for potential future health care decision making.</a:t>
            </a:r>
            <a:endParaRPr lang="en-CA" dirty="0"/>
          </a:p>
        </p:txBody>
      </p:sp>
    </p:spTree>
    <p:extLst>
      <p:ext uri="{BB962C8B-B14F-4D97-AF65-F5344CB8AC3E}">
        <p14:creationId xmlns:p14="http://schemas.microsoft.com/office/powerpoint/2010/main" val="290013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524597" cy="87455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88" y="3186905"/>
            <a:ext cx="6656032" cy="5279723"/>
          </a:xfrm>
        </p:spPr>
        <p:txBody>
          <a:bodyPr/>
          <a:lstStyle/>
          <a:p>
            <a:r>
              <a:rPr lang="en-CA" u="sng" dirty="0" smtClean="0"/>
              <a:t>Notes to Facilitator:</a:t>
            </a:r>
          </a:p>
          <a:p>
            <a:pPr marL="171450" indent="-171450">
              <a:buFont typeface="Wingdings" panose="05000000000000000000" pitchFamily="2" charset="2"/>
              <a:buChar char="Ø"/>
            </a:pPr>
            <a:r>
              <a:rPr lang="en-CA" dirty="0" smtClean="0"/>
              <a:t>Distribute session evaluations</a:t>
            </a:r>
          </a:p>
          <a:p>
            <a:pPr marL="171450" indent="-171450">
              <a:buFont typeface="Wingdings" panose="05000000000000000000" pitchFamily="2" charset="2"/>
              <a:buChar char="Ø"/>
            </a:pPr>
            <a:r>
              <a:rPr lang="en-CA" dirty="0" smtClean="0"/>
              <a:t>Ask participants to review</a:t>
            </a:r>
            <a:r>
              <a:rPr lang="en-CA" baseline="0" dirty="0" smtClean="0"/>
              <a:t> the hierarchy of Substitute Decision Makers for next</a:t>
            </a:r>
            <a:r>
              <a:rPr lang="en-CA" dirty="0" smtClean="0"/>
              <a:t> session </a:t>
            </a:r>
            <a:r>
              <a:rPr lang="en-CA" baseline="0" dirty="0" smtClean="0"/>
              <a:t>(can be found on the back of Waterloo Wellington’s Advance Care Planning Program Overview)</a:t>
            </a:r>
            <a:endParaRPr lang="en-CA" dirty="0"/>
          </a:p>
        </p:txBody>
      </p:sp>
    </p:spTree>
    <p:extLst>
      <p:ext uri="{BB962C8B-B14F-4D97-AF65-F5344CB8AC3E}">
        <p14:creationId xmlns:p14="http://schemas.microsoft.com/office/powerpoint/2010/main" val="295624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0596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4"/>
            <a:ext cx="6617932" cy="11867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CA" dirty="0" smtClean="0"/>
              <a:t>Notes to Facilitator:</a:t>
            </a:r>
          </a:p>
          <a:p>
            <a:pPr marL="171450" indent="-171450">
              <a:buFont typeface="Wingdings" panose="05000000000000000000" pitchFamily="2" charset="2"/>
              <a:buChar char="Ø"/>
            </a:pPr>
            <a:r>
              <a:rPr lang="en-CA" dirty="0" smtClean="0"/>
              <a:t>Briefly </a:t>
            </a:r>
            <a:r>
              <a:rPr lang="en-CA" dirty="0"/>
              <a:t>review the </a:t>
            </a:r>
            <a:r>
              <a:rPr lang="en-CA" dirty="0" smtClean="0"/>
              <a:t>session’s objectives</a:t>
            </a:r>
          </a:p>
          <a:p>
            <a:pPr marL="171450" indent="-171450">
              <a:buFont typeface="Wingdings" panose="05000000000000000000" pitchFamily="2" charset="2"/>
              <a:buChar char="Ø"/>
            </a:pPr>
            <a:r>
              <a:rPr lang="en-CA" dirty="0" smtClean="0"/>
              <a:t>Make note to the participants that this session, and the subsequent modules, have been designed as an introduction to health care consent and ACP in Ontario.</a:t>
            </a:r>
          </a:p>
          <a:p>
            <a:pPr marL="171450" indent="-171450">
              <a:buFont typeface="Wingdings" panose="05000000000000000000" pitchFamily="2" charset="2"/>
              <a:buChar char="Ø"/>
            </a:pPr>
            <a:r>
              <a:rPr lang="en-CA" dirty="0" smtClean="0"/>
              <a:t>While individual cases make help to highlight specific topics this education is not intended to solve individual cases</a:t>
            </a:r>
          </a:p>
          <a:p>
            <a:endParaRPr lang="en-CA" dirty="0" smtClean="0"/>
          </a:p>
        </p:txBody>
      </p:sp>
    </p:spTree>
    <p:extLst>
      <p:ext uri="{BB962C8B-B14F-4D97-AF65-F5344CB8AC3E}">
        <p14:creationId xmlns:p14="http://schemas.microsoft.com/office/powerpoint/2010/main" val="269045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617932" cy="68405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71488" y="3186905"/>
            <a:ext cx="6617932" cy="5279723"/>
          </a:xfrm>
          <a:noFill/>
        </p:spPr>
        <p:txBody>
          <a:bodyPr/>
          <a:lstStyle/>
          <a:p>
            <a:r>
              <a:rPr lang="en-CA" dirty="0" smtClean="0"/>
              <a:t>Notes to Facilitator:</a:t>
            </a:r>
          </a:p>
          <a:p>
            <a:pPr marL="171450" lvl="0" indent="-171450">
              <a:buFont typeface="Wingdings" panose="05000000000000000000" pitchFamily="2" charset="2"/>
              <a:buChar char="Ø"/>
            </a:pPr>
            <a:r>
              <a:rPr lang="en-CA" dirty="0" smtClean="0"/>
              <a:t>Inform </a:t>
            </a:r>
            <a:r>
              <a:rPr lang="en-CA" dirty="0"/>
              <a:t>participants you are going to start off with two quick table </a:t>
            </a:r>
            <a:r>
              <a:rPr lang="en-CA" dirty="0" smtClean="0"/>
              <a:t>activities.</a:t>
            </a:r>
          </a:p>
          <a:p>
            <a:pPr marL="171450" lvl="0" indent="-171450">
              <a:buFont typeface="Wingdings" panose="05000000000000000000" pitchFamily="2" charset="2"/>
              <a:buChar char="Ø"/>
            </a:pPr>
            <a:r>
              <a:rPr lang="en-CA" dirty="0" smtClean="0"/>
              <a:t>Give </a:t>
            </a:r>
            <a:r>
              <a:rPr lang="en-CA" dirty="0"/>
              <a:t>out </a:t>
            </a:r>
            <a:r>
              <a:rPr lang="en-CA" dirty="0" smtClean="0"/>
              <a:t>activities A and B and </a:t>
            </a:r>
            <a:r>
              <a:rPr lang="en-CA" dirty="0"/>
              <a:t>allow </a:t>
            </a:r>
            <a:r>
              <a:rPr lang="en-CA" dirty="0" smtClean="0"/>
              <a:t>participants </a:t>
            </a:r>
            <a:r>
              <a:rPr lang="en-CA" dirty="0"/>
              <a:t>1-2 minutes to work through </a:t>
            </a:r>
            <a:r>
              <a:rPr lang="en-CA" dirty="0" smtClean="0"/>
              <a:t>them</a:t>
            </a:r>
            <a:r>
              <a:rPr lang="en-CA" dirty="0"/>
              <a:t> </a:t>
            </a:r>
            <a:r>
              <a:rPr lang="en-CA" dirty="0" smtClean="0"/>
              <a:t>in small groups</a:t>
            </a:r>
            <a:endParaRPr lang="en-CA" dirty="0"/>
          </a:p>
        </p:txBody>
      </p:sp>
    </p:spTree>
    <p:extLst>
      <p:ext uri="{BB962C8B-B14F-4D97-AF65-F5344CB8AC3E}">
        <p14:creationId xmlns:p14="http://schemas.microsoft.com/office/powerpoint/2010/main" val="372997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617932" cy="4706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88" y="3186905"/>
            <a:ext cx="6617932" cy="5279723"/>
          </a:xfrm>
        </p:spPr>
        <p:txBody>
          <a:bodyPr/>
          <a:lstStyle/>
          <a:p>
            <a:r>
              <a:rPr lang="en-CA" dirty="0" smtClean="0"/>
              <a:t>Notes to Facilitator:</a:t>
            </a:r>
          </a:p>
          <a:p>
            <a:pPr marL="171450" indent="-171450">
              <a:buFont typeface="Wingdings" panose="05000000000000000000" pitchFamily="2" charset="2"/>
              <a:buChar char="Ø"/>
            </a:pPr>
            <a:r>
              <a:rPr lang="en-CA" dirty="0" smtClean="0"/>
              <a:t>Take </a:t>
            </a:r>
            <a:r>
              <a:rPr lang="en-CA" dirty="0"/>
              <a:t>up Activity </a:t>
            </a:r>
            <a:r>
              <a:rPr lang="en-CA" dirty="0" smtClean="0"/>
              <a:t>A</a:t>
            </a:r>
          </a:p>
          <a:p>
            <a:endParaRPr lang="en-CA" dirty="0"/>
          </a:p>
          <a:p>
            <a:r>
              <a:rPr lang="en-CA" dirty="0" smtClean="0"/>
              <a:t>Explanation to support discussion: </a:t>
            </a:r>
          </a:p>
          <a:p>
            <a:r>
              <a:rPr lang="en-CA" dirty="0" smtClean="0"/>
              <a:t>The </a:t>
            </a:r>
            <a:r>
              <a:rPr lang="en-CA" i="1" dirty="0" smtClean="0"/>
              <a:t>Substitute Decisions Act </a:t>
            </a:r>
            <a:r>
              <a:rPr lang="en-CA" dirty="0" smtClean="0"/>
              <a:t>and </a:t>
            </a:r>
            <a:r>
              <a:rPr lang="en-CA" i="1" dirty="0" smtClean="0"/>
              <a:t>Health Care Consent Act </a:t>
            </a:r>
            <a:r>
              <a:rPr lang="en-CA" dirty="0" smtClean="0"/>
              <a:t>govern health care consent and ACP in Ontario </a:t>
            </a:r>
            <a:endParaRPr lang="en-CA" dirty="0"/>
          </a:p>
        </p:txBody>
      </p:sp>
    </p:spTree>
    <p:extLst>
      <p:ext uri="{BB962C8B-B14F-4D97-AF65-F5344CB8AC3E}">
        <p14:creationId xmlns:p14="http://schemas.microsoft.com/office/powerpoint/2010/main" val="155088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88" y="3186905"/>
            <a:ext cx="6617932" cy="4821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88" y="3186905"/>
            <a:ext cx="6617932" cy="5279723"/>
          </a:xfrm>
        </p:spPr>
        <p:txBody>
          <a:bodyPr/>
          <a:lstStyle/>
          <a:p>
            <a:r>
              <a:rPr lang="en-CA" dirty="0" smtClean="0"/>
              <a:t>Notes to Facilitator: </a:t>
            </a:r>
          </a:p>
          <a:p>
            <a:pPr marL="171450" indent="-171450">
              <a:buFont typeface="Wingdings" panose="05000000000000000000" pitchFamily="2" charset="2"/>
              <a:buChar char="Ø"/>
            </a:pPr>
            <a:r>
              <a:rPr lang="en-CA" dirty="0" smtClean="0"/>
              <a:t>Take </a:t>
            </a:r>
            <a:r>
              <a:rPr lang="en-CA" dirty="0"/>
              <a:t>up Activity </a:t>
            </a:r>
            <a:r>
              <a:rPr lang="en-CA" dirty="0" smtClean="0"/>
              <a:t>B</a:t>
            </a:r>
          </a:p>
          <a:p>
            <a:pPr marL="171450" indent="-171450">
              <a:buFont typeface="Wingdings" panose="05000000000000000000" pitchFamily="2" charset="2"/>
              <a:buChar char="Ø"/>
            </a:pPr>
            <a:endParaRPr lang="en-CA" dirty="0"/>
          </a:p>
          <a:p>
            <a:r>
              <a:rPr lang="en-CA" dirty="0" smtClean="0"/>
              <a:t>Explanation to support discussion: </a:t>
            </a:r>
          </a:p>
          <a:p>
            <a:pPr marL="171450" indent="-171450">
              <a:buFont typeface="Arial" panose="020B0604020202020204" pitchFamily="34" charset="0"/>
              <a:buChar char="•"/>
            </a:pPr>
            <a:r>
              <a:rPr lang="en-CA" dirty="0" smtClean="0"/>
              <a:t>The only term used within the </a:t>
            </a:r>
            <a:r>
              <a:rPr lang="en-CA" i="1" dirty="0" smtClean="0"/>
              <a:t>Health Care Consent Act </a:t>
            </a:r>
            <a:r>
              <a:rPr lang="en-CA" dirty="0" smtClean="0"/>
              <a:t>is ‘expressing wishes’ </a:t>
            </a:r>
            <a:endParaRPr lang="en-CA" dirty="0"/>
          </a:p>
        </p:txBody>
      </p:sp>
    </p:spTree>
    <p:extLst>
      <p:ext uri="{BB962C8B-B14F-4D97-AF65-F5344CB8AC3E}">
        <p14:creationId xmlns:p14="http://schemas.microsoft.com/office/powerpoint/2010/main" val="65334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41325"/>
            <a:ext cx="3736975" cy="2801938"/>
          </a:xfrm>
        </p:spPr>
      </p:sp>
      <p:sp>
        <p:nvSpPr>
          <p:cNvPr id="3" name="Notes Placeholder 2"/>
          <p:cNvSpPr>
            <a:spLocks noGrp="1"/>
          </p:cNvSpPr>
          <p:nvPr>
            <p:ph type="body" idx="1"/>
          </p:nvPr>
        </p:nvSpPr>
        <p:spPr>
          <a:xfrm>
            <a:off x="194348" y="3370366"/>
            <a:ext cx="6549352" cy="5279723"/>
          </a:xfrm>
        </p:spPr>
        <p:txBody>
          <a:bodyPr/>
          <a:lstStyle/>
          <a:p>
            <a:pPr marL="172616" indent="-172616">
              <a:buFont typeface="Arial" panose="020B0604020202020204" pitchFamily="34" charset="0"/>
              <a:buChar char="•"/>
            </a:pPr>
            <a:r>
              <a:rPr lang="en-CA" dirty="0"/>
              <a:t>Under the Health Care Consent Act, health care providers must obtain </a:t>
            </a:r>
            <a:r>
              <a:rPr lang="en-CA" b="1" dirty="0"/>
              <a:t>informed consent </a:t>
            </a:r>
            <a:r>
              <a:rPr lang="en-CA" dirty="0"/>
              <a:t>from a mentally capable </a:t>
            </a:r>
            <a:r>
              <a:rPr lang="en-CA" dirty="0" smtClean="0"/>
              <a:t>resident </a:t>
            </a:r>
            <a:r>
              <a:rPr lang="en-CA" dirty="0"/>
              <a:t>or </a:t>
            </a:r>
            <a:r>
              <a:rPr lang="en-CA" dirty="0" smtClean="0"/>
              <a:t>their Substitute Decision Maker(s) (SDM(s)) </a:t>
            </a:r>
            <a:r>
              <a:rPr lang="en-CA" dirty="0"/>
              <a:t>prior to </a:t>
            </a:r>
            <a:r>
              <a:rPr lang="en-US" dirty="0"/>
              <a:t>initiating care or treatment of any </a:t>
            </a:r>
            <a:r>
              <a:rPr lang="en-US" dirty="0" smtClean="0"/>
              <a:t>kind</a:t>
            </a:r>
          </a:p>
          <a:p>
            <a:pPr marL="172616" indent="-172616">
              <a:buFont typeface="Arial" panose="020B0604020202020204" pitchFamily="34" charset="0"/>
              <a:buChar char="•"/>
            </a:pPr>
            <a:endParaRPr lang="en-US" dirty="0"/>
          </a:p>
          <a:p>
            <a:pPr marL="172616" indent="-172616">
              <a:buFont typeface="Arial" panose="020B0604020202020204" pitchFamily="34" charset="0"/>
              <a:buChar char="•"/>
            </a:pPr>
            <a:r>
              <a:rPr lang="en-US" dirty="0" smtClean="0"/>
              <a:t>The only exception to when consent is not needed is in emergencies. </a:t>
            </a:r>
            <a:endParaRPr lang="en-CA" dirty="0"/>
          </a:p>
          <a:p>
            <a:r>
              <a:rPr lang="en-CA" dirty="0"/>
              <a:t> </a:t>
            </a:r>
          </a:p>
          <a:p>
            <a:pPr marL="172616" indent="-172616">
              <a:buFont typeface="Arial" panose="020B0604020202020204" pitchFamily="34" charset="0"/>
              <a:buChar char="•"/>
            </a:pPr>
            <a:r>
              <a:rPr lang="en-CA" dirty="0"/>
              <a:t>Health care providers must obtain informed consent f</a:t>
            </a:r>
            <a:r>
              <a:rPr lang="en-US" dirty="0"/>
              <a:t>or anything that is done for: therapeutic, preventative, diagnostic, cosmetic, or other health related purpose. This includes a course of treatment or a plan of treatment.</a:t>
            </a:r>
            <a:endParaRPr lang="en-CA" dirty="0"/>
          </a:p>
          <a:p>
            <a:r>
              <a:rPr lang="en-CA" dirty="0"/>
              <a:t> </a:t>
            </a:r>
            <a:r>
              <a:rPr lang="en-CA" baseline="0" dirty="0" smtClean="0"/>
              <a:t> </a:t>
            </a:r>
            <a:endParaRPr lang="en-CA" dirty="0"/>
          </a:p>
        </p:txBody>
      </p:sp>
    </p:spTree>
    <p:extLst>
      <p:ext uri="{BB962C8B-B14F-4D97-AF65-F5344CB8AC3E}">
        <p14:creationId xmlns:p14="http://schemas.microsoft.com/office/powerpoint/2010/main" val="176188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41325"/>
            <a:ext cx="3736975" cy="2801938"/>
          </a:xfrm>
        </p:spPr>
      </p:sp>
      <p:sp>
        <p:nvSpPr>
          <p:cNvPr id="3" name="Notes Placeholder 2"/>
          <p:cNvSpPr>
            <a:spLocks noGrp="1"/>
          </p:cNvSpPr>
          <p:nvPr>
            <p:ph type="body" idx="1"/>
          </p:nvPr>
        </p:nvSpPr>
        <p:spPr>
          <a:xfrm>
            <a:off x="205778" y="3436089"/>
            <a:ext cx="6595072" cy="5279723"/>
          </a:xfrm>
        </p:spPr>
        <p:txBody>
          <a:bodyPr/>
          <a:lstStyle/>
          <a:p>
            <a:pPr marL="172616" indent="-172616">
              <a:buFont typeface="Arial" panose="020B0604020202020204" pitchFamily="34" charset="0"/>
              <a:buChar char="•"/>
            </a:pPr>
            <a:r>
              <a:rPr lang="en-CA" dirty="0" smtClean="0"/>
              <a:t>Under the Health </a:t>
            </a:r>
            <a:r>
              <a:rPr lang="en-CA" dirty="0"/>
              <a:t>Care Consent Act, </a:t>
            </a:r>
            <a:r>
              <a:rPr lang="en-CA" dirty="0" smtClean="0"/>
              <a:t>consent conversations</a:t>
            </a:r>
            <a:r>
              <a:rPr lang="en-CA" baseline="0" dirty="0" smtClean="0"/>
              <a:t> must have the following elements for it to be considered valid: </a:t>
            </a:r>
          </a:p>
          <a:p>
            <a:pPr marL="685800" lvl="1" indent="-228600">
              <a:buFont typeface="Arial" panose="020B0604020202020204" pitchFamily="34" charset="0"/>
              <a:buAutoNum type="alphaLcParenR"/>
            </a:pPr>
            <a:r>
              <a:rPr lang="en-CA" baseline="0" dirty="0" smtClean="0"/>
              <a:t>Must relate to the treatment </a:t>
            </a:r>
          </a:p>
          <a:p>
            <a:pPr marL="685800" lvl="1" indent="-228600">
              <a:buFont typeface="Arial" panose="020B0604020202020204" pitchFamily="34" charset="0"/>
              <a:buAutoNum type="alphaLcParenR"/>
            </a:pPr>
            <a:r>
              <a:rPr lang="en-CA" baseline="0" dirty="0" smtClean="0"/>
              <a:t>Must be given voluntarily</a:t>
            </a:r>
          </a:p>
          <a:p>
            <a:pPr marL="685800" lvl="1" indent="-228600">
              <a:buFont typeface="Arial" panose="020B0604020202020204" pitchFamily="34" charset="0"/>
              <a:buAutoNum type="alphaLcParenR"/>
            </a:pPr>
            <a:r>
              <a:rPr lang="en-CA" baseline="0" dirty="0" smtClean="0"/>
              <a:t>Must not be obtained through misinterpretation or fraud and, </a:t>
            </a:r>
          </a:p>
          <a:p>
            <a:pPr marL="685800" lvl="1" indent="-228600">
              <a:buFont typeface="Arial" panose="020B0604020202020204" pitchFamily="34" charset="0"/>
              <a:buAutoNum type="alphaLcParenR"/>
            </a:pPr>
            <a:r>
              <a:rPr lang="en-CA" baseline="0" dirty="0" smtClean="0"/>
              <a:t>The consent must be informed </a:t>
            </a:r>
          </a:p>
          <a:p>
            <a:pPr lvl="0"/>
            <a:endParaRPr lang="en-CA" baseline="0" dirty="0" smtClean="0"/>
          </a:p>
        </p:txBody>
      </p:sp>
    </p:spTree>
    <p:extLst>
      <p:ext uri="{BB962C8B-B14F-4D97-AF65-F5344CB8AC3E}">
        <p14:creationId xmlns:p14="http://schemas.microsoft.com/office/powerpoint/2010/main" val="256653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41325"/>
            <a:ext cx="3736975" cy="2801938"/>
          </a:xfrm>
        </p:spPr>
      </p:sp>
      <p:sp>
        <p:nvSpPr>
          <p:cNvPr id="3" name="Notes Placeholder 2"/>
          <p:cNvSpPr>
            <a:spLocks noGrp="1"/>
          </p:cNvSpPr>
          <p:nvPr>
            <p:ph type="body" idx="1"/>
          </p:nvPr>
        </p:nvSpPr>
        <p:spPr>
          <a:xfrm>
            <a:off x="171488" y="3497470"/>
            <a:ext cx="6617932" cy="5279723"/>
          </a:xfrm>
        </p:spPr>
        <p:txBody>
          <a:bodyPr/>
          <a:lstStyle/>
          <a:p>
            <a:pPr marL="172616" indent="-172616">
              <a:buFont typeface="Arial" panose="020B0604020202020204" pitchFamily="34" charset="0"/>
              <a:buChar char="•"/>
            </a:pPr>
            <a:r>
              <a:rPr lang="en-CA" dirty="0" smtClean="0"/>
              <a:t>Under</a:t>
            </a:r>
            <a:r>
              <a:rPr lang="en-CA" baseline="0" dirty="0" smtClean="0"/>
              <a:t> the Health Care Consent Act health practitioners need to obtain </a:t>
            </a:r>
            <a:r>
              <a:rPr lang="en-CA" b="1" baseline="0" dirty="0" smtClean="0"/>
              <a:t>informed</a:t>
            </a:r>
            <a:r>
              <a:rPr lang="en-CA" baseline="0" dirty="0" smtClean="0"/>
              <a:t> consent from a mentally capable person</a:t>
            </a:r>
          </a:p>
          <a:p>
            <a:pPr marL="0" indent="0">
              <a:buFont typeface="Arial" panose="020B0604020202020204" pitchFamily="34" charset="0"/>
              <a:buNone/>
            </a:pPr>
            <a:endParaRPr lang="en-CA" baseline="0" dirty="0" smtClean="0"/>
          </a:p>
          <a:p>
            <a:pPr marL="172616" indent="-172616">
              <a:buFont typeface="Arial" panose="020B0604020202020204" pitchFamily="34" charset="0"/>
              <a:buChar char="•"/>
            </a:pPr>
            <a:r>
              <a:rPr lang="en-CA" baseline="0" dirty="0" smtClean="0"/>
              <a:t>Consent is considered to be informed if the following information is given: </a:t>
            </a:r>
          </a:p>
          <a:p>
            <a:pPr marL="629816" lvl="1" indent="-172616">
              <a:buFont typeface="Arial" panose="020B0604020202020204" pitchFamily="34" charset="0"/>
              <a:buChar char="•"/>
            </a:pPr>
            <a:r>
              <a:rPr lang="en-CA" baseline="0" dirty="0" smtClean="0"/>
              <a:t>Nature of the treatment</a:t>
            </a:r>
          </a:p>
          <a:p>
            <a:pPr marL="629816" lvl="1" indent="-172616">
              <a:buFont typeface="Arial" panose="020B0604020202020204" pitchFamily="34" charset="0"/>
              <a:buChar char="•"/>
            </a:pPr>
            <a:r>
              <a:rPr lang="en-CA" baseline="0" dirty="0" smtClean="0"/>
              <a:t>Expected benefits of the treatment </a:t>
            </a:r>
          </a:p>
          <a:p>
            <a:pPr marL="629816" lvl="1" indent="-172616">
              <a:buFont typeface="Arial" panose="020B0604020202020204" pitchFamily="34" charset="0"/>
              <a:buChar char="•"/>
            </a:pPr>
            <a:r>
              <a:rPr lang="en-CA" baseline="0" dirty="0" smtClean="0"/>
              <a:t>Materials risks &amp; side effects of the treatment </a:t>
            </a:r>
          </a:p>
          <a:p>
            <a:pPr marL="629816" lvl="1" indent="-172616">
              <a:buFont typeface="Arial" panose="020B0604020202020204" pitchFamily="34" charset="0"/>
              <a:buChar char="•"/>
            </a:pPr>
            <a:r>
              <a:rPr lang="en-CA" baseline="0" dirty="0" smtClean="0"/>
              <a:t>Alternative courses of action and, </a:t>
            </a:r>
          </a:p>
          <a:p>
            <a:pPr marL="629816" lvl="1" indent="-172616">
              <a:buFont typeface="Arial" panose="020B0604020202020204" pitchFamily="34" charset="0"/>
              <a:buChar char="•"/>
            </a:pPr>
            <a:r>
              <a:rPr lang="en-CA" baseline="0" dirty="0" smtClean="0"/>
              <a:t>The likely consequences of not having the treatment </a:t>
            </a:r>
          </a:p>
          <a:p>
            <a:pPr marL="172616" lvl="0" indent="-172616">
              <a:buFont typeface="Arial" panose="020B0604020202020204" pitchFamily="34" charset="0"/>
              <a:buChar char="•"/>
            </a:pPr>
            <a:endParaRPr lang="en-CA" baseline="0" dirty="0" smtClean="0"/>
          </a:p>
          <a:p>
            <a:pPr marL="172616" lvl="0" indent="-172616">
              <a:buFont typeface="Arial" panose="020B0604020202020204" pitchFamily="34" charset="0"/>
              <a:buChar char="•"/>
            </a:pPr>
            <a:r>
              <a:rPr lang="en-CA" baseline="0" dirty="0" smtClean="0"/>
              <a:t>This information also needs to be communicated in a matter that a reasonable person can understand and must also be given the opportunity to ask questions and receive responses to their questions. </a:t>
            </a:r>
            <a:endParaRPr lang="en-CA" dirty="0"/>
          </a:p>
        </p:txBody>
      </p:sp>
    </p:spTree>
    <p:extLst>
      <p:ext uri="{BB962C8B-B14F-4D97-AF65-F5344CB8AC3E}">
        <p14:creationId xmlns:p14="http://schemas.microsoft.com/office/powerpoint/2010/main" val="14527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244475"/>
            <a:ext cx="3717925" cy="2787650"/>
          </a:xfrm>
        </p:spPr>
      </p:sp>
      <p:sp>
        <p:nvSpPr>
          <p:cNvPr id="3" name="Notes Placeholder 2"/>
          <p:cNvSpPr>
            <a:spLocks noGrp="1"/>
          </p:cNvSpPr>
          <p:nvPr>
            <p:ph type="body" idx="1"/>
          </p:nvPr>
        </p:nvSpPr>
        <p:spPr>
          <a:xfrm>
            <a:off x="171488" y="3186905"/>
            <a:ext cx="6584912" cy="527972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Under the Health Care Consent Act, health care providers must obtain </a:t>
            </a:r>
            <a:r>
              <a:rPr lang="en-CA" b="1" dirty="0" smtClean="0"/>
              <a:t>informed consent </a:t>
            </a:r>
            <a:r>
              <a:rPr lang="en-CA" dirty="0" smtClean="0"/>
              <a:t>from a mentally capable resident or their SDM(s) prior to </a:t>
            </a:r>
            <a:r>
              <a:rPr lang="en-US" dirty="0" smtClean="0"/>
              <a:t>initiating care or treatment of any kind in any situation </a:t>
            </a:r>
            <a:r>
              <a:rPr lang="en-CA" dirty="0" smtClean="0"/>
              <a:t>(except in emergencies).</a:t>
            </a:r>
          </a:p>
          <a:p>
            <a:pPr marL="0" indent="0">
              <a:buFont typeface="Arial" panose="020B0604020202020204" pitchFamily="34" charset="0"/>
              <a:buNone/>
            </a:pPr>
            <a:endParaRPr lang="en-CA" dirty="0" smtClean="0"/>
          </a:p>
          <a:p>
            <a:pPr marL="171450" indent="-171450">
              <a:buFont typeface="Arial" panose="020B0604020202020204" pitchFamily="34" charset="0"/>
              <a:buChar char="•"/>
            </a:pPr>
            <a:r>
              <a:rPr lang="en-CA" dirty="0" smtClean="0"/>
              <a:t>In Ontario, Advance</a:t>
            </a:r>
            <a:r>
              <a:rPr lang="en-CA" baseline="0" dirty="0" smtClean="0"/>
              <a:t> Care Planning is not consent, but is a process that can help prepare </a:t>
            </a:r>
            <a:r>
              <a:rPr lang="en-CA" dirty="0" smtClean="0"/>
              <a:t>residents and their potential future SDM(s) for health care decision making</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 </a:t>
            </a:r>
            <a:endParaRPr lang="en-CA" dirty="0"/>
          </a:p>
        </p:txBody>
      </p:sp>
    </p:spTree>
    <p:extLst>
      <p:ext uri="{BB962C8B-B14F-4D97-AF65-F5344CB8AC3E}">
        <p14:creationId xmlns:p14="http://schemas.microsoft.com/office/powerpoint/2010/main" val="307605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37075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336757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73883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amily - Divider">
    <p:spTree>
      <p:nvGrpSpPr>
        <p:cNvPr id="1" name=""/>
        <p:cNvGrpSpPr/>
        <p:nvPr/>
      </p:nvGrpSpPr>
      <p:grpSpPr>
        <a:xfrm>
          <a:off x="0" y="0"/>
          <a:ext cx="0" cy="0"/>
          <a:chOff x="0" y="0"/>
          <a:chExt cx="0" cy="0"/>
        </a:xfrm>
      </p:grpSpPr>
      <p:sp>
        <p:nvSpPr>
          <p:cNvPr id="12" name="Shape 10"/>
          <p:cNvSpPr/>
          <p:nvPr/>
        </p:nvSpPr>
        <p:spPr>
          <a:xfrm>
            <a:off x="6160633" y="159660"/>
            <a:ext cx="2717338" cy="35343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2600">
                <a:solidFill>
                  <a:srgbClr val="5B7563"/>
                </a:solidFill>
                <a:latin typeface="Akkurat-Light"/>
                <a:ea typeface="Akkurat-Light"/>
                <a:cs typeface="Akkurat-Light"/>
                <a:sym typeface="Akkurat-Light"/>
              </a:defRPr>
            </a:lvl1pPr>
          </a:lstStyle>
          <a:p>
            <a:pPr lvl="0" algn="r">
              <a:defRPr sz="1800">
                <a:solidFill>
                  <a:srgbClr val="000000"/>
                </a:solidFill>
              </a:defRPr>
            </a:pPr>
            <a:r>
              <a:rPr lang="en-CA" sz="1828">
                <a:solidFill>
                  <a:schemeClr val="tx2">
                    <a:lumMod val="60000"/>
                    <a:lumOff val="40000"/>
                  </a:schemeClr>
                </a:solidFill>
              </a:rPr>
              <a:t>acpww.ca</a:t>
            </a:r>
            <a:endParaRPr sz="1828" dirty="0">
              <a:solidFill>
                <a:schemeClr val="tx2">
                  <a:lumMod val="60000"/>
                  <a:lumOff val="40000"/>
                </a:schemeClr>
              </a:solidFill>
            </a:endParaRPr>
          </a:p>
        </p:txBody>
      </p:sp>
      <p:sp>
        <p:nvSpPr>
          <p:cNvPr id="7" name="Shape 7"/>
          <p:cNvSpPr>
            <a:spLocks noGrp="1"/>
          </p:cNvSpPr>
          <p:nvPr>
            <p:ph type="title"/>
          </p:nvPr>
        </p:nvSpPr>
        <p:spPr>
          <a:xfrm>
            <a:off x="1500187" y="3563964"/>
            <a:ext cx="7643813" cy="1482328"/>
          </a:xfrm>
          <a:prstGeom prst="rect">
            <a:avLst/>
          </a:prstGeom>
        </p:spPr>
        <p:txBody>
          <a:bodyPr anchor="b"/>
          <a:lstStyle/>
          <a:p>
            <a:pPr lvl="0">
              <a:defRPr sz="1800" spc="0">
                <a:solidFill>
                  <a:srgbClr val="000000"/>
                </a:solidFill>
              </a:defRPr>
            </a:pPr>
            <a:r>
              <a:rPr lang="en-CA" sz="4500" spc="-90">
                <a:solidFill>
                  <a:srgbClr val="743250"/>
                </a:solidFill>
              </a:rPr>
              <a:t>Click to edit Master title style</a:t>
            </a:r>
            <a:endParaRPr sz="4500" spc="-90">
              <a:solidFill>
                <a:srgbClr val="743250"/>
              </a:solidFill>
            </a:endParaRPr>
          </a:p>
        </p:txBody>
      </p:sp>
      <p:sp>
        <p:nvSpPr>
          <p:cNvPr id="5" name="Content Placeholder 4"/>
          <p:cNvSpPr>
            <a:spLocks noGrp="1"/>
          </p:cNvSpPr>
          <p:nvPr>
            <p:ph sz="quarter" idx="10" hasCustomPrompt="1"/>
          </p:nvPr>
        </p:nvSpPr>
        <p:spPr>
          <a:xfrm>
            <a:off x="1468294" y="5155851"/>
            <a:ext cx="3676799" cy="413975"/>
          </a:xfrm>
          <a:prstGeom prst="rect">
            <a:avLst/>
          </a:prstGeom>
        </p:spPr>
        <p:txBody>
          <a:bodyPr vert="horz"/>
          <a:lstStyle>
            <a:lvl1pPr marL="0" indent="0" algn="l">
              <a:buNone/>
              <a:defRPr sz="1828">
                <a:solidFill>
                  <a:srgbClr val="597364"/>
                </a:solidFill>
                <a:latin typeface="Akkurat-Light"/>
                <a:cs typeface="Akkurat-Light"/>
              </a:defRPr>
            </a:lvl1pPr>
            <a:lvl2pPr marL="357175" indent="0">
              <a:buNone/>
              <a:defRPr sz="2109">
                <a:solidFill>
                  <a:srgbClr val="597364"/>
                </a:solidFill>
                <a:latin typeface="Akkurat-Light"/>
                <a:cs typeface="Akkurat-Light"/>
              </a:defRPr>
            </a:lvl2pPr>
            <a:lvl3pPr marL="714350" indent="0">
              <a:buNone/>
              <a:defRPr sz="2109">
                <a:solidFill>
                  <a:srgbClr val="597364"/>
                </a:solidFill>
                <a:latin typeface="Akkurat-Light"/>
                <a:cs typeface="Akkurat-Light"/>
              </a:defRPr>
            </a:lvl3pPr>
            <a:lvl4pPr marL="1071524" indent="0">
              <a:buNone/>
              <a:defRPr sz="2109">
                <a:solidFill>
                  <a:srgbClr val="597364"/>
                </a:solidFill>
                <a:latin typeface="Akkurat-Light"/>
                <a:cs typeface="Akkurat-Light"/>
              </a:defRPr>
            </a:lvl4pPr>
            <a:lvl5pPr marL="1428699" indent="0">
              <a:buNone/>
              <a:defRPr sz="2109">
                <a:solidFill>
                  <a:srgbClr val="597364"/>
                </a:solidFill>
                <a:latin typeface="Akkurat-Light"/>
                <a:cs typeface="Akkurat-Light"/>
              </a:defRPr>
            </a:lvl5pPr>
          </a:lstStyle>
          <a:p>
            <a:pPr lvl="0"/>
            <a:r>
              <a:rPr lang="en-CA" dirty="0"/>
              <a:t>Subhead</a:t>
            </a:r>
            <a:endParaRPr lang="en-US" dirty="0"/>
          </a:p>
        </p:txBody>
      </p:sp>
      <p:sp>
        <p:nvSpPr>
          <p:cNvPr id="10" name="Rectangle 9"/>
          <p:cNvSpPr/>
          <p:nvPr userDrawn="1"/>
        </p:nvSpPr>
        <p:spPr>
          <a:xfrm>
            <a:off x="4573897" y="6584649"/>
            <a:ext cx="2337432" cy="396712"/>
          </a:xfrm>
          <a:prstGeom prst="rect">
            <a:avLst/>
          </a:prstGeom>
          <a:solidFill>
            <a:srgbClr val="8E1F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1" name="Rectangle 10"/>
          <p:cNvSpPr/>
          <p:nvPr userDrawn="1"/>
        </p:nvSpPr>
        <p:spPr>
          <a:xfrm>
            <a:off x="6885359" y="6584649"/>
            <a:ext cx="2324299" cy="396712"/>
          </a:xfrm>
          <a:prstGeom prst="rect">
            <a:avLst/>
          </a:prstGeom>
          <a:solidFill>
            <a:srgbClr val="5973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3" name="Rectangle 12"/>
          <p:cNvSpPr/>
          <p:nvPr userDrawn="1"/>
        </p:nvSpPr>
        <p:spPr>
          <a:xfrm>
            <a:off x="-1787" y="6584649"/>
            <a:ext cx="2337432" cy="396712"/>
          </a:xfrm>
          <a:prstGeom prst="rect">
            <a:avLst/>
          </a:prstGeom>
          <a:solidFill>
            <a:srgbClr val="7929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9" name="Rectangle 18"/>
          <p:cNvSpPr/>
          <p:nvPr userDrawn="1"/>
        </p:nvSpPr>
        <p:spPr>
          <a:xfrm>
            <a:off x="2236465" y="6578650"/>
            <a:ext cx="2337432" cy="396712"/>
          </a:xfrm>
          <a:prstGeom prst="rect">
            <a:avLst/>
          </a:prstGeom>
          <a:solidFill>
            <a:srgbClr val="C89A6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792954"/>
              </a:solidFill>
              <a:effectLst/>
              <a:uFillTx/>
              <a:latin typeface="Palatino"/>
              <a:ea typeface="Palatino"/>
              <a:cs typeface="Palatino"/>
              <a:sym typeface="Palatino"/>
            </a:endParaRPr>
          </a:p>
        </p:txBody>
      </p:sp>
      <p:pic>
        <p:nvPicPr>
          <p:cNvPr id="14" name="Picture 13" descr="ACPWW_Web_Horizontal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439" y="502937"/>
            <a:ext cx="5786437" cy="1025060"/>
          </a:xfrm>
          <a:prstGeom prst="rect">
            <a:avLst/>
          </a:prstGeom>
        </p:spPr>
      </p:pic>
    </p:spTree>
    <p:extLst>
      <p:ext uri="{BB962C8B-B14F-4D97-AF65-F5344CB8AC3E}">
        <p14:creationId xmlns:p14="http://schemas.microsoft.com/office/powerpoint/2010/main" val="12745938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ain -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spc="0">
                <a:solidFill>
                  <a:srgbClr val="000000"/>
                </a:solidFill>
              </a:defRPr>
            </a:pPr>
            <a:r>
              <a:rPr lang="en-CA" sz="4500" spc="-90">
                <a:solidFill>
                  <a:srgbClr val="743250"/>
                </a:solidFill>
              </a:rPr>
              <a:t>Click to edit Master title style</a:t>
            </a:r>
            <a:endParaRPr sz="4500" spc="-90">
              <a:solidFill>
                <a:srgbClr val="743250"/>
              </a:solidFill>
            </a:endParaRPr>
          </a:p>
        </p:txBody>
      </p:sp>
      <p:pic>
        <p:nvPicPr>
          <p:cNvPr id="6" name="Picture 5" descr="ACPWW_RGB.jpg"/>
          <p:cNvPicPr>
            <a:picLocks noChangeAspect="1"/>
          </p:cNvPicPr>
          <p:nvPr/>
        </p:nvPicPr>
        <p:blipFill rotWithShape="1">
          <a:blip r:embed="rId2">
            <a:extLst>
              <a:ext uri="{28A0092B-C50C-407E-A947-70E740481C1C}">
                <a14:useLocalDpi xmlns:a14="http://schemas.microsoft.com/office/drawing/2010/main" val="0"/>
              </a:ext>
            </a:extLst>
          </a:blip>
          <a:srcRect l="5881" t="13888" r="65152"/>
          <a:stretch/>
        </p:blipFill>
        <p:spPr>
          <a:xfrm>
            <a:off x="210116" y="640886"/>
            <a:ext cx="682878" cy="776645"/>
          </a:xfrm>
          <a:prstGeom prst="rect">
            <a:avLst/>
          </a:prstGeom>
        </p:spPr>
      </p:pic>
      <p:sp>
        <p:nvSpPr>
          <p:cNvPr id="3" name="Content Placeholder 2"/>
          <p:cNvSpPr>
            <a:spLocks noGrp="1"/>
          </p:cNvSpPr>
          <p:nvPr>
            <p:ph sz="quarter" idx="10"/>
          </p:nvPr>
        </p:nvSpPr>
        <p:spPr>
          <a:xfrm>
            <a:off x="1071563" y="2695650"/>
            <a:ext cx="7674111" cy="3146598"/>
          </a:xfrm>
          <a:prstGeom prst="rect">
            <a:avLst/>
          </a:prstGeom>
        </p:spPr>
        <p:txBody>
          <a:bodyPr vert="horz"/>
          <a:lstStyle>
            <a:lvl1pPr marL="401822" indent="-401822">
              <a:lnSpc>
                <a:spcPct val="100000"/>
              </a:lnSpc>
              <a:spcBef>
                <a:spcPts val="703"/>
              </a:spcBef>
              <a:buClr>
                <a:srgbClr val="792954"/>
              </a:buClr>
              <a:buFont typeface="Arial"/>
              <a:buChar char="•"/>
              <a:defRPr sz="2109">
                <a:solidFill>
                  <a:schemeClr val="tx2"/>
                </a:solidFill>
                <a:latin typeface="Akkurat-Light"/>
                <a:cs typeface="Akkurat-Light"/>
              </a:defRPr>
            </a:lvl1pPr>
            <a:lvl2pPr marL="758996" indent="-401822">
              <a:lnSpc>
                <a:spcPct val="100000"/>
              </a:lnSpc>
              <a:spcBef>
                <a:spcPts val="703"/>
              </a:spcBef>
              <a:buClr>
                <a:srgbClr val="792954"/>
              </a:buClr>
              <a:buFont typeface="Arial"/>
              <a:buChar char="•"/>
              <a:defRPr sz="2109">
                <a:solidFill>
                  <a:schemeClr val="tx2"/>
                </a:solidFill>
                <a:latin typeface="Akkurat-Light"/>
                <a:cs typeface="Akkurat-Light"/>
              </a:defRPr>
            </a:lvl2pPr>
            <a:lvl3pPr marL="1116171" indent="-401822">
              <a:lnSpc>
                <a:spcPct val="100000"/>
              </a:lnSpc>
              <a:spcBef>
                <a:spcPts val="703"/>
              </a:spcBef>
              <a:buClr>
                <a:srgbClr val="792954"/>
              </a:buClr>
              <a:buFont typeface="Arial"/>
              <a:buChar char="•"/>
              <a:defRPr sz="2250">
                <a:solidFill>
                  <a:schemeClr val="tx2"/>
                </a:solidFill>
                <a:latin typeface="Akkurat-Light"/>
                <a:cs typeface="Akkurat-Light"/>
              </a:defRPr>
            </a:lvl3pPr>
            <a:lvl4pPr marL="1473346" indent="-401822">
              <a:lnSpc>
                <a:spcPct val="100000"/>
              </a:lnSpc>
              <a:spcBef>
                <a:spcPts val="703"/>
              </a:spcBef>
              <a:buClr>
                <a:srgbClr val="792954"/>
              </a:buClr>
              <a:buFont typeface="Arial"/>
              <a:buChar char="•"/>
              <a:defRPr sz="2109">
                <a:solidFill>
                  <a:schemeClr val="tx2"/>
                </a:solidFill>
                <a:latin typeface="Akkurat-Light"/>
                <a:cs typeface="Akkurat-Light"/>
              </a:defRPr>
            </a:lvl4pPr>
            <a:lvl5pPr marL="1830521" indent="-401822">
              <a:lnSpc>
                <a:spcPct val="100000"/>
              </a:lnSpc>
              <a:spcBef>
                <a:spcPts val="703"/>
              </a:spcBef>
              <a:buClr>
                <a:srgbClr val="792954"/>
              </a:buClr>
              <a:buFont typeface="Arial"/>
              <a:buChar char="•"/>
              <a:defRPr sz="2109">
                <a:solidFill>
                  <a:schemeClr val="tx2"/>
                </a:solidFill>
                <a:latin typeface="Akkurat-Light"/>
                <a:cs typeface="Akkurat-Light"/>
              </a:defRPr>
            </a:lvl5pPr>
          </a:lstStyle>
          <a:p>
            <a:pPr lvl="0"/>
            <a:r>
              <a:rPr lang="en-CA" dirty="0"/>
              <a:t>Click to edit Master text styles</a:t>
            </a:r>
          </a:p>
          <a:p>
            <a:pPr lvl="1"/>
            <a:r>
              <a:rPr lang="en-CA" dirty="0"/>
              <a:t>Second level</a:t>
            </a:r>
          </a:p>
          <a:p>
            <a:pPr lvl="2"/>
            <a:r>
              <a:rPr lang="en-CA" dirty="0"/>
              <a:t>Third level</a:t>
            </a:r>
            <a:r>
              <a:rPr lang="en-US" sz="1828" b="0" i="0" dirty="0">
                <a:solidFill>
                  <a:srgbClr val="000000"/>
                </a:solidFill>
                <a:latin typeface="Lucida Grande"/>
                <a:ea typeface="Lucida Grande"/>
                <a:cs typeface="Lucida Grande"/>
              </a:rPr>
              <a:t>Title - Personal bullets</a:t>
            </a:r>
            <a:endParaRPr lang="en-CA" dirty="0"/>
          </a:p>
          <a:p>
            <a:pPr lvl="3"/>
            <a:r>
              <a:rPr lang="en-CA" dirty="0"/>
              <a:t>Fourth level</a:t>
            </a:r>
          </a:p>
          <a:p>
            <a:pPr lvl="4"/>
            <a:r>
              <a:rPr lang="en-CA" dirty="0"/>
              <a:t>Fifth level</a:t>
            </a:r>
            <a:endParaRPr lang="en-US" dirty="0"/>
          </a:p>
        </p:txBody>
      </p:sp>
      <p:sp>
        <p:nvSpPr>
          <p:cNvPr id="7" name="Rectangle 6"/>
          <p:cNvSpPr/>
          <p:nvPr userDrawn="1"/>
        </p:nvSpPr>
        <p:spPr>
          <a:xfrm>
            <a:off x="4573897" y="6584649"/>
            <a:ext cx="2337432" cy="396712"/>
          </a:xfrm>
          <a:prstGeom prst="rect">
            <a:avLst/>
          </a:prstGeom>
          <a:solidFill>
            <a:srgbClr val="8E1F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8" name="Rectangle 7"/>
          <p:cNvSpPr/>
          <p:nvPr userDrawn="1"/>
        </p:nvSpPr>
        <p:spPr>
          <a:xfrm>
            <a:off x="6885359" y="6584649"/>
            <a:ext cx="2324299" cy="396712"/>
          </a:xfrm>
          <a:prstGeom prst="rect">
            <a:avLst/>
          </a:prstGeom>
          <a:solidFill>
            <a:srgbClr val="5973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9" name="Rectangle 8"/>
          <p:cNvSpPr/>
          <p:nvPr userDrawn="1"/>
        </p:nvSpPr>
        <p:spPr>
          <a:xfrm>
            <a:off x="2236465" y="6584649"/>
            <a:ext cx="2337432" cy="396712"/>
          </a:xfrm>
          <a:prstGeom prst="rect">
            <a:avLst/>
          </a:prstGeom>
          <a:solidFill>
            <a:srgbClr val="C89A6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10" name="Rectangle 9"/>
          <p:cNvSpPr/>
          <p:nvPr userDrawn="1"/>
        </p:nvSpPr>
        <p:spPr>
          <a:xfrm>
            <a:off x="0" y="6585409"/>
            <a:ext cx="2267397" cy="396712"/>
          </a:xfrm>
          <a:prstGeom prst="rect">
            <a:avLst/>
          </a:prstGeom>
          <a:solidFill>
            <a:srgbClr val="7929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792954"/>
              </a:solidFill>
              <a:effectLst/>
              <a:uFillTx/>
              <a:latin typeface="Palatino"/>
              <a:ea typeface="Palatino"/>
              <a:cs typeface="Palatino"/>
              <a:sym typeface="Palatino"/>
            </a:endParaRPr>
          </a:p>
        </p:txBody>
      </p:sp>
    </p:spTree>
    <p:extLst>
      <p:ext uri="{BB962C8B-B14F-4D97-AF65-F5344CB8AC3E}">
        <p14:creationId xmlns:p14="http://schemas.microsoft.com/office/powerpoint/2010/main" val="32996558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Main - Text &amp; Image">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spc="0">
                <a:solidFill>
                  <a:srgbClr val="000000"/>
                </a:solidFill>
              </a:defRPr>
            </a:pPr>
            <a:r>
              <a:rPr lang="en-CA" sz="4500" spc="-90">
                <a:solidFill>
                  <a:srgbClr val="743250"/>
                </a:solidFill>
              </a:rPr>
              <a:t>Click to edit Master title style</a:t>
            </a:r>
            <a:endParaRPr sz="4500" spc="-90">
              <a:solidFill>
                <a:srgbClr val="743250"/>
              </a:solidFill>
            </a:endParaRPr>
          </a:p>
        </p:txBody>
      </p:sp>
      <p:pic>
        <p:nvPicPr>
          <p:cNvPr id="10" name="Picture 9" descr="ACPWW_RGB.jpg"/>
          <p:cNvPicPr>
            <a:picLocks noChangeAspect="1"/>
          </p:cNvPicPr>
          <p:nvPr/>
        </p:nvPicPr>
        <p:blipFill rotWithShape="1">
          <a:blip r:embed="rId2">
            <a:extLst>
              <a:ext uri="{28A0092B-C50C-407E-A947-70E740481C1C}">
                <a14:useLocalDpi xmlns:a14="http://schemas.microsoft.com/office/drawing/2010/main" val="0"/>
              </a:ext>
            </a:extLst>
          </a:blip>
          <a:srcRect l="5881" t="13888" r="65152"/>
          <a:stretch/>
        </p:blipFill>
        <p:spPr>
          <a:xfrm>
            <a:off x="210116" y="640886"/>
            <a:ext cx="682878" cy="776645"/>
          </a:xfrm>
          <a:prstGeom prst="rect">
            <a:avLst/>
          </a:prstGeom>
        </p:spPr>
      </p:pic>
      <p:sp>
        <p:nvSpPr>
          <p:cNvPr id="6" name="Rectangle 5"/>
          <p:cNvSpPr/>
          <p:nvPr userDrawn="1"/>
        </p:nvSpPr>
        <p:spPr>
          <a:xfrm>
            <a:off x="4573897" y="6584649"/>
            <a:ext cx="2337432" cy="396712"/>
          </a:xfrm>
          <a:prstGeom prst="rect">
            <a:avLst/>
          </a:prstGeom>
          <a:solidFill>
            <a:srgbClr val="8E1F1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7" name="Rectangle 6"/>
          <p:cNvSpPr/>
          <p:nvPr userDrawn="1"/>
        </p:nvSpPr>
        <p:spPr>
          <a:xfrm>
            <a:off x="6885359" y="6584649"/>
            <a:ext cx="2324299" cy="396712"/>
          </a:xfrm>
          <a:prstGeom prst="rect">
            <a:avLst/>
          </a:prstGeom>
          <a:solidFill>
            <a:srgbClr val="5973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8" name="Rectangle 7"/>
          <p:cNvSpPr/>
          <p:nvPr userDrawn="1"/>
        </p:nvSpPr>
        <p:spPr>
          <a:xfrm>
            <a:off x="2236465" y="6584649"/>
            <a:ext cx="2337432" cy="396712"/>
          </a:xfrm>
          <a:prstGeom prst="rect">
            <a:avLst/>
          </a:prstGeom>
          <a:solidFill>
            <a:srgbClr val="C89A6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sp>
        <p:nvSpPr>
          <p:cNvPr id="9" name="Rectangle 8"/>
          <p:cNvSpPr/>
          <p:nvPr userDrawn="1"/>
        </p:nvSpPr>
        <p:spPr>
          <a:xfrm>
            <a:off x="0" y="6585409"/>
            <a:ext cx="2267397" cy="396712"/>
          </a:xfrm>
          <a:prstGeom prst="rect">
            <a:avLst/>
          </a:prstGeom>
          <a:solidFill>
            <a:srgbClr val="79295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1"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792954"/>
              </a:solidFill>
              <a:effectLst/>
              <a:uFillTx/>
              <a:latin typeface="Palatino"/>
              <a:ea typeface="Palatino"/>
              <a:cs typeface="Palatino"/>
              <a:sym typeface="Palatino"/>
            </a:endParaRPr>
          </a:p>
        </p:txBody>
      </p:sp>
      <p:sp>
        <p:nvSpPr>
          <p:cNvPr id="11" name="Content Placeholder 2"/>
          <p:cNvSpPr>
            <a:spLocks noGrp="1"/>
          </p:cNvSpPr>
          <p:nvPr>
            <p:ph sz="quarter" idx="10"/>
          </p:nvPr>
        </p:nvSpPr>
        <p:spPr>
          <a:xfrm>
            <a:off x="330706" y="2695649"/>
            <a:ext cx="3483428" cy="3444444"/>
          </a:xfrm>
          <a:prstGeom prst="rect">
            <a:avLst/>
          </a:prstGeom>
        </p:spPr>
        <p:txBody>
          <a:bodyPr vert="horz"/>
          <a:lstStyle>
            <a:lvl1pPr marL="0" indent="0">
              <a:lnSpc>
                <a:spcPct val="100000"/>
              </a:lnSpc>
              <a:spcBef>
                <a:spcPts val="703"/>
              </a:spcBef>
              <a:buClr>
                <a:srgbClr val="792954"/>
              </a:buClr>
              <a:buFont typeface="Arial"/>
              <a:buNone/>
              <a:defRPr sz="1687">
                <a:solidFill>
                  <a:schemeClr val="tx2"/>
                </a:solidFill>
                <a:latin typeface="Akkurat-Light"/>
                <a:cs typeface="Akkurat-Light"/>
              </a:defRPr>
            </a:lvl1pPr>
            <a:lvl2pPr marL="357175" indent="0">
              <a:lnSpc>
                <a:spcPct val="100000"/>
              </a:lnSpc>
              <a:spcBef>
                <a:spcPts val="703"/>
              </a:spcBef>
              <a:buClr>
                <a:srgbClr val="792954"/>
              </a:buClr>
              <a:buFont typeface="Arial"/>
              <a:buNone/>
              <a:defRPr sz="2109">
                <a:solidFill>
                  <a:schemeClr val="tx2"/>
                </a:solidFill>
                <a:latin typeface="Akkurat-Light"/>
                <a:cs typeface="Akkurat-Light"/>
              </a:defRPr>
            </a:lvl2pPr>
            <a:lvl3pPr marL="714350" indent="0">
              <a:lnSpc>
                <a:spcPct val="100000"/>
              </a:lnSpc>
              <a:spcBef>
                <a:spcPts val="703"/>
              </a:spcBef>
              <a:buClr>
                <a:srgbClr val="792954"/>
              </a:buClr>
              <a:buFont typeface="Arial"/>
              <a:buNone/>
              <a:defRPr sz="2109">
                <a:solidFill>
                  <a:schemeClr val="tx2"/>
                </a:solidFill>
                <a:latin typeface="Akkurat-Light"/>
                <a:cs typeface="Akkurat-Light"/>
              </a:defRPr>
            </a:lvl3pPr>
            <a:lvl4pPr marL="1071524" indent="0">
              <a:lnSpc>
                <a:spcPct val="100000"/>
              </a:lnSpc>
              <a:spcBef>
                <a:spcPts val="703"/>
              </a:spcBef>
              <a:buClr>
                <a:srgbClr val="792954"/>
              </a:buClr>
              <a:buFont typeface="Arial"/>
              <a:buNone/>
              <a:defRPr sz="2109">
                <a:solidFill>
                  <a:schemeClr val="tx2"/>
                </a:solidFill>
                <a:latin typeface="Akkurat-Light"/>
                <a:cs typeface="Akkurat-Light"/>
              </a:defRPr>
            </a:lvl4pPr>
            <a:lvl5pPr marL="1428699" indent="0">
              <a:lnSpc>
                <a:spcPct val="100000"/>
              </a:lnSpc>
              <a:spcBef>
                <a:spcPts val="703"/>
              </a:spcBef>
              <a:buClr>
                <a:srgbClr val="792954"/>
              </a:buClr>
              <a:buFont typeface="Arial"/>
              <a:buNone/>
              <a:defRPr sz="2109">
                <a:solidFill>
                  <a:schemeClr val="tx2"/>
                </a:solidFill>
                <a:latin typeface="Akkurat-Light"/>
                <a:cs typeface="Akkurat-Light"/>
              </a:defRPr>
            </a:lvl5pPr>
          </a:lstStyle>
          <a:p>
            <a:pPr lvl="0"/>
            <a:r>
              <a:rPr lang="en-CA" dirty="0"/>
              <a:t>Click to edit</a:t>
            </a:r>
          </a:p>
        </p:txBody>
      </p:sp>
      <p:sp>
        <p:nvSpPr>
          <p:cNvPr id="3" name="Picture Placeholder 2"/>
          <p:cNvSpPr>
            <a:spLocks noGrp="1"/>
          </p:cNvSpPr>
          <p:nvPr>
            <p:ph type="pic" sz="quarter" idx="11"/>
          </p:nvPr>
        </p:nvSpPr>
        <p:spPr>
          <a:xfrm>
            <a:off x="3937992" y="2695650"/>
            <a:ext cx="4807681" cy="3444627"/>
          </a:xfrm>
        </p:spPr>
        <p:txBody>
          <a:bodyPr/>
          <a:lstStyle/>
          <a:p>
            <a:endParaRPr lang="en-US"/>
          </a:p>
        </p:txBody>
      </p:sp>
    </p:spTree>
    <p:extLst>
      <p:ext uri="{BB962C8B-B14F-4D97-AF65-F5344CB8AC3E}">
        <p14:creationId xmlns:p14="http://schemas.microsoft.com/office/powerpoint/2010/main" val="18819304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11592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54376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76450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6710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16695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56655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155390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05407C-6A9C-4EEF-A2CB-CDA7A02A27D8}" type="slidenum">
              <a:rPr lang="en-CA" smtClean="0"/>
              <a:t>‹#›</a:t>
            </a:fld>
            <a:endParaRPr lang="en-CA"/>
          </a:p>
        </p:txBody>
      </p:sp>
    </p:spTree>
    <p:extLst>
      <p:ext uri="{BB962C8B-B14F-4D97-AF65-F5344CB8AC3E}">
        <p14:creationId xmlns:p14="http://schemas.microsoft.com/office/powerpoint/2010/main" val="24790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5407C-6A9C-4EEF-A2CB-CDA7A02A27D8}" type="slidenum">
              <a:rPr lang="en-CA" smtClean="0"/>
              <a:t>‹#›</a:t>
            </a:fld>
            <a:endParaRPr lang="en-CA"/>
          </a:p>
        </p:txBody>
      </p:sp>
    </p:spTree>
    <p:extLst>
      <p:ext uri="{BB962C8B-B14F-4D97-AF65-F5344CB8AC3E}">
        <p14:creationId xmlns:p14="http://schemas.microsoft.com/office/powerpoint/2010/main" val="4065876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7" r:id="rId13"/>
    <p:sldLayoutId id="214748367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028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2737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0739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8904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20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750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2567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9364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8235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477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837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7550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503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0669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7918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8098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364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20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667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3133</TotalTime>
  <Words>750</Words>
  <Application>Microsoft Office PowerPoint</Application>
  <PresentationFormat>On-screen Show (4:3)</PresentationFormat>
  <Paragraphs>151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Akkurat-Light</vt:lpstr>
      <vt:lpstr>Arial</vt:lpstr>
      <vt:lpstr>Calibri</vt:lpstr>
      <vt:lpstr>Calibri Light</vt:lpstr>
      <vt:lpstr>Lucida Grande</vt:lpstr>
      <vt:lpstr>Palatino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Hutchison</dc:creator>
  <cp:lastModifiedBy>Ashley Tyrrell</cp:lastModifiedBy>
  <cp:revision>252</cp:revision>
  <cp:lastPrinted>2017-04-19T14:36:32Z</cp:lastPrinted>
  <dcterms:created xsi:type="dcterms:W3CDTF">2016-01-26T14:55:26Z</dcterms:created>
  <dcterms:modified xsi:type="dcterms:W3CDTF">2017-06-01T17:16:26Z</dcterms:modified>
</cp:coreProperties>
</file>